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65" r:id="rId5"/>
    <p:sldId id="358" r:id="rId6"/>
    <p:sldId id="359" r:id="rId7"/>
    <p:sldId id="360" r:id="rId8"/>
    <p:sldId id="364" r:id="rId9"/>
    <p:sldId id="361" r:id="rId10"/>
    <p:sldId id="393" r:id="rId11"/>
    <p:sldId id="394" r:id="rId12"/>
    <p:sldId id="395" r:id="rId13"/>
    <p:sldId id="396" r:id="rId14"/>
    <p:sldId id="386" r:id="rId15"/>
  </p:sldIdLst>
  <p:sldSz cx="12188825" cy="6858000"/>
  <p:notesSz cx="6797675" cy="992822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625" autoAdjust="0"/>
  </p:normalViewPr>
  <p:slideViewPr>
    <p:cSldViewPr showGuides="1">
      <p:cViewPr varScale="1">
        <p:scale>
          <a:sx n="78" d="100"/>
          <a:sy n="78" d="100"/>
        </p:scale>
        <p:origin x="1872" y="90"/>
      </p:cViewPr>
      <p:guideLst>
        <p:guide orient="horz" pos="2160"/>
        <p:guide pos="3839"/>
      </p:guideLst>
    </p:cSldViewPr>
  </p:slideViewPr>
  <p:outlineViewPr>
    <p:cViewPr>
      <p:scale>
        <a:sx n="33" d="100"/>
        <a:sy n="33" d="100"/>
      </p:scale>
      <p:origin x="0" y="0"/>
    </p:cViewPr>
  </p:outlineViewPr>
  <p:notesTextViewPr>
    <p:cViewPr>
      <p:scale>
        <a:sx n="3" d="2"/>
        <a:sy n="3" d="2"/>
      </p:scale>
      <p:origin x="0" y="-342"/>
    </p:cViewPr>
  </p:notesTextViewPr>
  <p:sorterViewPr>
    <p:cViewPr>
      <p:scale>
        <a:sx n="100" d="100"/>
        <a:sy n="100" d="100"/>
      </p:scale>
      <p:origin x="0" y="0"/>
    </p:cViewPr>
  </p:sorterViewPr>
  <p:notesViewPr>
    <p:cSldViewPr showGuides="1">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hitelock" userId="a6315c4a-6172-42e5-a739-957e24bb427c" providerId="ADAL" clId="{225CC6E2-B21A-4301-9698-83C8F5612E9E}"/>
    <pc:docChg chg="modSld">
      <pc:chgData name="Sarah Whitelock" userId="a6315c4a-6172-42e5-a739-957e24bb427c" providerId="ADAL" clId="{225CC6E2-B21A-4301-9698-83C8F5612E9E}" dt="2023-05-05T08:48:00.619" v="29" actId="20577"/>
      <pc:docMkLst>
        <pc:docMk/>
      </pc:docMkLst>
      <pc:sldChg chg="modSp modAnim">
        <pc:chgData name="Sarah Whitelock" userId="a6315c4a-6172-42e5-a739-957e24bb427c" providerId="ADAL" clId="{225CC6E2-B21A-4301-9698-83C8F5612E9E}" dt="2023-05-05T08:48:00.619" v="29" actId="20577"/>
        <pc:sldMkLst>
          <pc:docMk/>
          <pc:sldMk cId="2517787436" sldId="358"/>
        </pc:sldMkLst>
        <pc:spChg chg="mod">
          <ac:chgData name="Sarah Whitelock" userId="a6315c4a-6172-42e5-a739-957e24bb427c" providerId="ADAL" clId="{225CC6E2-B21A-4301-9698-83C8F5612E9E}" dt="2023-05-05T08:48:00.619" v="29" actId="20577"/>
          <ac:spMkLst>
            <pc:docMk/>
            <pc:sldMk cId="2517787436" sldId="358"/>
            <ac:spMk id="6" creationId="{10CB353B-B558-4576-AE37-3512EE6E0A35}"/>
          </ac:spMkLst>
        </pc:spChg>
      </pc:sldChg>
    </pc:docChg>
  </pc:docChgLst>
  <pc:docChgLst>
    <pc:chgData name="Sarah Whitelock" userId="a6315c4a-6172-42e5-a739-957e24bb427c" providerId="ADAL" clId="{5D41C6A5-7A18-4654-9DCD-ACAC3934D6C8}"/>
    <pc:docChg chg="undo custSel addSld delSld modSld">
      <pc:chgData name="Sarah Whitelock" userId="a6315c4a-6172-42e5-a739-957e24bb427c" providerId="ADAL" clId="{5D41C6A5-7A18-4654-9DCD-ACAC3934D6C8}" dt="2023-06-01T13:40:16.138" v="2869" actId="20577"/>
      <pc:docMkLst>
        <pc:docMk/>
      </pc:docMkLst>
      <pc:sldChg chg="modSp mod">
        <pc:chgData name="Sarah Whitelock" userId="a6315c4a-6172-42e5-a739-957e24bb427c" providerId="ADAL" clId="{5D41C6A5-7A18-4654-9DCD-ACAC3934D6C8}" dt="2023-06-01T10:01:47.473" v="37" actId="20577"/>
        <pc:sldMkLst>
          <pc:docMk/>
          <pc:sldMk cId="2808920126" sldId="265"/>
        </pc:sldMkLst>
        <pc:spChg chg="mod">
          <ac:chgData name="Sarah Whitelock" userId="a6315c4a-6172-42e5-a739-957e24bb427c" providerId="ADAL" clId="{5D41C6A5-7A18-4654-9DCD-ACAC3934D6C8}" dt="2023-06-01T10:01:47.473" v="37" actId="20577"/>
          <ac:spMkLst>
            <pc:docMk/>
            <pc:sldMk cId="2808920126" sldId="265"/>
            <ac:spMk id="5" creationId="{38DD327D-E363-46B0-90DE-A067F94FB5B2}"/>
          </ac:spMkLst>
        </pc:spChg>
      </pc:sldChg>
      <pc:sldChg chg="del">
        <pc:chgData name="Sarah Whitelock" userId="a6315c4a-6172-42e5-a739-957e24bb427c" providerId="ADAL" clId="{5D41C6A5-7A18-4654-9DCD-ACAC3934D6C8}" dt="2023-06-01T10:02:50.419" v="38" actId="2696"/>
        <pc:sldMkLst>
          <pc:docMk/>
          <pc:sldMk cId="4112372496" sldId="357"/>
        </pc:sldMkLst>
      </pc:sldChg>
      <pc:sldChg chg="modSp mod modAnim modNotes">
        <pc:chgData name="Sarah Whitelock" userId="a6315c4a-6172-42e5-a739-957e24bb427c" providerId="ADAL" clId="{5D41C6A5-7A18-4654-9DCD-ACAC3934D6C8}" dt="2023-06-01T10:38:22.764" v="1644" actId="20577"/>
        <pc:sldMkLst>
          <pc:docMk/>
          <pc:sldMk cId="2517787436" sldId="358"/>
        </pc:sldMkLst>
        <pc:spChg chg="mod">
          <ac:chgData name="Sarah Whitelock" userId="a6315c4a-6172-42e5-a739-957e24bb427c" providerId="ADAL" clId="{5D41C6A5-7A18-4654-9DCD-ACAC3934D6C8}" dt="2023-06-01T10:02:59.119" v="69" actId="6549"/>
          <ac:spMkLst>
            <pc:docMk/>
            <pc:sldMk cId="2517787436" sldId="358"/>
            <ac:spMk id="4" creationId="{A191F4C7-5407-413D-BF39-E81271100271}"/>
          </ac:spMkLst>
        </pc:spChg>
        <pc:spChg chg="mod">
          <ac:chgData name="Sarah Whitelock" userId="a6315c4a-6172-42e5-a739-957e24bb427c" providerId="ADAL" clId="{5D41C6A5-7A18-4654-9DCD-ACAC3934D6C8}" dt="2023-06-01T10:05:45.372" v="258" actId="12"/>
          <ac:spMkLst>
            <pc:docMk/>
            <pc:sldMk cId="2517787436" sldId="358"/>
            <ac:spMk id="6" creationId="{10CB353B-B558-4576-AE37-3512EE6E0A35}"/>
          </ac:spMkLst>
        </pc:spChg>
      </pc:sldChg>
      <pc:sldChg chg="modSp mod modAnim modNotes">
        <pc:chgData name="Sarah Whitelock" userId="a6315c4a-6172-42e5-a739-957e24bb427c" providerId="ADAL" clId="{5D41C6A5-7A18-4654-9DCD-ACAC3934D6C8}" dt="2023-06-01T13:33:52.710" v="2737" actId="20577"/>
        <pc:sldMkLst>
          <pc:docMk/>
          <pc:sldMk cId="590890897" sldId="359"/>
        </pc:sldMkLst>
        <pc:spChg chg="mod">
          <ac:chgData name="Sarah Whitelock" userId="a6315c4a-6172-42e5-a739-957e24bb427c" providerId="ADAL" clId="{5D41C6A5-7A18-4654-9DCD-ACAC3934D6C8}" dt="2023-06-01T10:06:33.990" v="287" actId="20577"/>
          <ac:spMkLst>
            <pc:docMk/>
            <pc:sldMk cId="590890897" sldId="359"/>
            <ac:spMk id="4" creationId="{14179359-67ED-43B4-B039-0C04945F0FEB}"/>
          </ac:spMkLst>
        </pc:spChg>
        <pc:spChg chg="mod">
          <ac:chgData name="Sarah Whitelock" userId="a6315c4a-6172-42e5-a739-957e24bb427c" providerId="ADAL" clId="{5D41C6A5-7A18-4654-9DCD-ACAC3934D6C8}" dt="2023-06-01T13:33:52.710" v="2737" actId="20577"/>
          <ac:spMkLst>
            <pc:docMk/>
            <pc:sldMk cId="590890897" sldId="359"/>
            <ac:spMk id="6" creationId="{9A96B074-0120-451D-8B01-8B9DDF9F7D4C}"/>
          </ac:spMkLst>
        </pc:spChg>
      </pc:sldChg>
      <pc:sldChg chg="modSp mod modAnim">
        <pc:chgData name="Sarah Whitelock" userId="a6315c4a-6172-42e5-a739-957e24bb427c" providerId="ADAL" clId="{5D41C6A5-7A18-4654-9DCD-ACAC3934D6C8}" dt="2023-06-01T10:10:33.219" v="812" actId="20577"/>
        <pc:sldMkLst>
          <pc:docMk/>
          <pc:sldMk cId="2586493778" sldId="360"/>
        </pc:sldMkLst>
        <pc:spChg chg="mod">
          <ac:chgData name="Sarah Whitelock" userId="a6315c4a-6172-42e5-a739-957e24bb427c" providerId="ADAL" clId="{5D41C6A5-7A18-4654-9DCD-ACAC3934D6C8}" dt="2023-06-01T10:08:03.037" v="344" actId="20577"/>
          <ac:spMkLst>
            <pc:docMk/>
            <pc:sldMk cId="2586493778" sldId="360"/>
            <ac:spMk id="4" creationId="{14179359-67ED-43B4-B039-0C04945F0FEB}"/>
          </ac:spMkLst>
        </pc:spChg>
        <pc:spChg chg="mod">
          <ac:chgData name="Sarah Whitelock" userId="a6315c4a-6172-42e5-a739-957e24bb427c" providerId="ADAL" clId="{5D41C6A5-7A18-4654-9DCD-ACAC3934D6C8}" dt="2023-06-01T10:10:33.219" v="812" actId="20577"/>
          <ac:spMkLst>
            <pc:docMk/>
            <pc:sldMk cId="2586493778" sldId="360"/>
            <ac:spMk id="6" creationId="{9A96B074-0120-451D-8B01-8B9DDF9F7D4C}"/>
          </ac:spMkLst>
        </pc:spChg>
      </pc:sldChg>
      <pc:sldChg chg="modSp mod modAnim modNotes modNotesTx">
        <pc:chgData name="Sarah Whitelock" userId="a6315c4a-6172-42e5-a739-957e24bb427c" providerId="ADAL" clId="{5D41C6A5-7A18-4654-9DCD-ACAC3934D6C8}" dt="2023-06-01T13:36:58.310" v="2767" actId="6549"/>
        <pc:sldMkLst>
          <pc:docMk/>
          <pc:sldMk cId="2512035364" sldId="361"/>
        </pc:sldMkLst>
        <pc:spChg chg="mod">
          <ac:chgData name="Sarah Whitelock" userId="a6315c4a-6172-42e5-a739-957e24bb427c" providerId="ADAL" clId="{5D41C6A5-7A18-4654-9DCD-ACAC3934D6C8}" dt="2023-06-01T10:27:25.813" v="1038" actId="20577"/>
          <ac:spMkLst>
            <pc:docMk/>
            <pc:sldMk cId="2512035364" sldId="361"/>
            <ac:spMk id="4" creationId="{14179359-67ED-43B4-B039-0C04945F0FEB}"/>
          </ac:spMkLst>
        </pc:spChg>
        <pc:spChg chg="mod">
          <ac:chgData name="Sarah Whitelock" userId="a6315c4a-6172-42e5-a739-957e24bb427c" providerId="ADAL" clId="{5D41C6A5-7A18-4654-9DCD-ACAC3934D6C8}" dt="2023-06-01T10:34:36.643" v="1490" actId="20577"/>
          <ac:spMkLst>
            <pc:docMk/>
            <pc:sldMk cId="2512035364" sldId="361"/>
            <ac:spMk id="6" creationId="{9A96B074-0120-451D-8B01-8B9DDF9F7D4C}"/>
          </ac:spMkLst>
        </pc:spChg>
      </pc:sldChg>
      <pc:sldChg chg="modSp del mod">
        <pc:chgData name="Sarah Whitelock" userId="a6315c4a-6172-42e5-a739-957e24bb427c" providerId="ADAL" clId="{5D41C6A5-7A18-4654-9DCD-ACAC3934D6C8}" dt="2023-06-01T11:03:53.647" v="1867" actId="2696"/>
        <pc:sldMkLst>
          <pc:docMk/>
          <pc:sldMk cId="3620389443" sldId="362"/>
        </pc:sldMkLst>
        <pc:spChg chg="mod">
          <ac:chgData name="Sarah Whitelock" userId="a6315c4a-6172-42e5-a739-957e24bb427c" providerId="ADAL" clId="{5D41C6A5-7A18-4654-9DCD-ACAC3934D6C8}" dt="2023-06-01T10:32:48.557" v="1451" actId="20577"/>
          <ac:spMkLst>
            <pc:docMk/>
            <pc:sldMk cId="3620389443" sldId="362"/>
            <ac:spMk id="4" creationId="{14179359-67ED-43B4-B039-0C04945F0FEB}"/>
          </ac:spMkLst>
        </pc:spChg>
      </pc:sldChg>
      <pc:sldChg chg="del">
        <pc:chgData name="Sarah Whitelock" userId="a6315c4a-6172-42e5-a739-957e24bb427c" providerId="ADAL" clId="{5D41C6A5-7A18-4654-9DCD-ACAC3934D6C8}" dt="2023-06-01T11:04:03.232" v="1868" actId="2696"/>
        <pc:sldMkLst>
          <pc:docMk/>
          <pc:sldMk cId="2911679901" sldId="363"/>
        </pc:sldMkLst>
      </pc:sldChg>
      <pc:sldChg chg="addSp delSp modSp mod modAnim">
        <pc:chgData name="Sarah Whitelock" userId="a6315c4a-6172-42e5-a739-957e24bb427c" providerId="ADAL" clId="{5D41C6A5-7A18-4654-9DCD-ACAC3934D6C8}" dt="2023-06-01T10:26:57.738" v="981" actId="20577"/>
        <pc:sldMkLst>
          <pc:docMk/>
          <pc:sldMk cId="324691921" sldId="364"/>
        </pc:sldMkLst>
        <pc:spChg chg="add del mod">
          <ac:chgData name="Sarah Whitelock" userId="a6315c4a-6172-42e5-a739-957e24bb427c" providerId="ADAL" clId="{5D41C6A5-7A18-4654-9DCD-ACAC3934D6C8}" dt="2023-06-01T10:26:31.630" v="901" actId="20577"/>
          <ac:spMkLst>
            <pc:docMk/>
            <pc:sldMk cId="324691921" sldId="364"/>
            <ac:spMk id="4" creationId="{14179359-67ED-43B4-B039-0C04945F0FEB}"/>
          </ac:spMkLst>
        </pc:spChg>
        <pc:spChg chg="mod">
          <ac:chgData name="Sarah Whitelock" userId="a6315c4a-6172-42e5-a739-957e24bb427c" providerId="ADAL" clId="{5D41C6A5-7A18-4654-9DCD-ACAC3934D6C8}" dt="2023-06-01T10:26:57.738" v="981" actId="20577"/>
          <ac:spMkLst>
            <pc:docMk/>
            <pc:sldMk cId="324691921" sldId="364"/>
            <ac:spMk id="6" creationId="{9A96B074-0120-451D-8B01-8B9DDF9F7D4C}"/>
          </ac:spMkLst>
        </pc:spChg>
      </pc:sldChg>
      <pc:sldChg chg="del">
        <pc:chgData name="Sarah Whitelock" userId="a6315c4a-6172-42e5-a739-957e24bb427c" providerId="ADAL" clId="{5D41C6A5-7A18-4654-9DCD-ACAC3934D6C8}" dt="2023-06-01T11:04:09.500" v="1869" actId="2696"/>
        <pc:sldMkLst>
          <pc:docMk/>
          <pc:sldMk cId="3645846234" sldId="365"/>
        </pc:sldMkLst>
      </pc:sldChg>
      <pc:sldChg chg="del">
        <pc:chgData name="Sarah Whitelock" userId="a6315c4a-6172-42e5-a739-957e24bb427c" providerId="ADAL" clId="{5D41C6A5-7A18-4654-9DCD-ACAC3934D6C8}" dt="2023-06-01T11:04:12.925" v="1870" actId="2696"/>
        <pc:sldMkLst>
          <pc:docMk/>
          <pc:sldMk cId="3503134692" sldId="366"/>
        </pc:sldMkLst>
      </pc:sldChg>
      <pc:sldChg chg="del">
        <pc:chgData name="Sarah Whitelock" userId="a6315c4a-6172-42e5-a739-957e24bb427c" providerId="ADAL" clId="{5D41C6A5-7A18-4654-9DCD-ACAC3934D6C8}" dt="2023-06-01T11:04:31.023" v="1871" actId="2696"/>
        <pc:sldMkLst>
          <pc:docMk/>
          <pc:sldMk cId="545327741" sldId="367"/>
        </pc:sldMkLst>
      </pc:sldChg>
      <pc:sldChg chg="del">
        <pc:chgData name="Sarah Whitelock" userId="a6315c4a-6172-42e5-a739-957e24bb427c" providerId="ADAL" clId="{5D41C6A5-7A18-4654-9DCD-ACAC3934D6C8}" dt="2023-06-01T11:04:31.023" v="1871" actId="2696"/>
        <pc:sldMkLst>
          <pc:docMk/>
          <pc:sldMk cId="2411285427" sldId="368"/>
        </pc:sldMkLst>
      </pc:sldChg>
      <pc:sldChg chg="del">
        <pc:chgData name="Sarah Whitelock" userId="a6315c4a-6172-42e5-a739-957e24bb427c" providerId="ADAL" clId="{5D41C6A5-7A18-4654-9DCD-ACAC3934D6C8}" dt="2023-06-01T11:04:31.023" v="1871" actId="2696"/>
        <pc:sldMkLst>
          <pc:docMk/>
          <pc:sldMk cId="2318906296" sldId="370"/>
        </pc:sldMkLst>
      </pc:sldChg>
      <pc:sldChg chg="del">
        <pc:chgData name="Sarah Whitelock" userId="a6315c4a-6172-42e5-a739-957e24bb427c" providerId="ADAL" clId="{5D41C6A5-7A18-4654-9DCD-ACAC3934D6C8}" dt="2023-06-01T11:04:31.023" v="1871" actId="2696"/>
        <pc:sldMkLst>
          <pc:docMk/>
          <pc:sldMk cId="3079413939" sldId="371"/>
        </pc:sldMkLst>
      </pc:sldChg>
      <pc:sldChg chg="del">
        <pc:chgData name="Sarah Whitelock" userId="a6315c4a-6172-42e5-a739-957e24bb427c" providerId="ADAL" clId="{5D41C6A5-7A18-4654-9DCD-ACAC3934D6C8}" dt="2023-06-01T11:04:31.023" v="1871" actId="2696"/>
        <pc:sldMkLst>
          <pc:docMk/>
          <pc:sldMk cId="907586460" sldId="372"/>
        </pc:sldMkLst>
      </pc:sldChg>
      <pc:sldChg chg="del">
        <pc:chgData name="Sarah Whitelock" userId="a6315c4a-6172-42e5-a739-957e24bb427c" providerId="ADAL" clId="{5D41C6A5-7A18-4654-9DCD-ACAC3934D6C8}" dt="2023-06-01T11:04:31.023" v="1871" actId="2696"/>
        <pc:sldMkLst>
          <pc:docMk/>
          <pc:sldMk cId="1500874724" sldId="373"/>
        </pc:sldMkLst>
      </pc:sldChg>
      <pc:sldChg chg="del">
        <pc:chgData name="Sarah Whitelock" userId="a6315c4a-6172-42e5-a739-957e24bb427c" providerId="ADAL" clId="{5D41C6A5-7A18-4654-9DCD-ACAC3934D6C8}" dt="2023-06-01T11:04:31.023" v="1871" actId="2696"/>
        <pc:sldMkLst>
          <pc:docMk/>
          <pc:sldMk cId="676733673" sldId="374"/>
        </pc:sldMkLst>
      </pc:sldChg>
      <pc:sldChg chg="del">
        <pc:chgData name="Sarah Whitelock" userId="a6315c4a-6172-42e5-a739-957e24bb427c" providerId="ADAL" clId="{5D41C6A5-7A18-4654-9DCD-ACAC3934D6C8}" dt="2023-06-01T11:04:31.023" v="1871" actId="2696"/>
        <pc:sldMkLst>
          <pc:docMk/>
          <pc:sldMk cId="3544734620" sldId="375"/>
        </pc:sldMkLst>
      </pc:sldChg>
      <pc:sldChg chg="del">
        <pc:chgData name="Sarah Whitelock" userId="a6315c4a-6172-42e5-a739-957e24bb427c" providerId="ADAL" clId="{5D41C6A5-7A18-4654-9DCD-ACAC3934D6C8}" dt="2023-06-01T11:04:31.023" v="1871" actId="2696"/>
        <pc:sldMkLst>
          <pc:docMk/>
          <pc:sldMk cId="991597213" sldId="376"/>
        </pc:sldMkLst>
      </pc:sldChg>
      <pc:sldChg chg="del">
        <pc:chgData name="Sarah Whitelock" userId="a6315c4a-6172-42e5-a739-957e24bb427c" providerId="ADAL" clId="{5D41C6A5-7A18-4654-9DCD-ACAC3934D6C8}" dt="2023-06-01T11:04:31.023" v="1871" actId="2696"/>
        <pc:sldMkLst>
          <pc:docMk/>
          <pc:sldMk cId="3443624663" sldId="377"/>
        </pc:sldMkLst>
      </pc:sldChg>
      <pc:sldChg chg="del">
        <pc:chgData name="Sarah Whitelock" userId="a6315c4a-6172-42e5-a739-957e24bb427c" providerId="ADAL" clId="{5D41C6A5-7A18-4654-9DCD-ACAC3934D6C8}" dt="2023-06-01T11:04:31.023" v="1871" actId="2696"/>
        <pc:sldMkLst>
          <pc:docMk/>
          <pc:sldMk cId="1673246136" sldId="378"/>
        </pc:sldMkLst>
      </pc:sldChg>
      <pc:sldChg chg="del">
        <pc:chgData name="Sarah Whitelock" userId="a6315c4a-6172-42e5-a739-957e24bb427c" providerId="ADAL" clId="{5D41C6A5-7A18-4654-9DCD-ACAC3934D6C8}" dt="2023-06-01T11:04:31.023" v="1871" actId="2696"/>
        <pc:sldMkLst>
          <pc:docMk/>
          <pc:sldMk cId="1061607049" sldId="379"/>
        </pc:sldMkLst>
      </pc:sldChg>
      <pc:sldChg chg="del">
        <pc:chgData name="Sarah Whitelock" userId="a6315c4a-6172-42e5-a739-957e24bb427c" providerId="ADAL" clId="{5D41C6A5-7A18-4654-9DCD-ACAC3934D6C8}" dt="2023-06-01T11:04:31.023" v="1871" actId="2696"/>
        <pc:sldMkLst>
          <pc:docMk/>
          <pc:sldMk cId="1666966762" sldId="380"/>
        </pc:sldMkLst>
      </pc:sldChg>
      <pc:sldChg chg="del">
        <pc:chgData name="Sarah Whitelock" userId="a6315c4a-6172-42e5-a739-957e24bb427c" providerId="ADAL" clId="{5D41C6A5-7A18-4654-9DCD-ACAC3934D6C8}" dt="2023-06-01T11:04:31.023" v="1871" actId="2696"/>
        <pc:sldMkLst>
          <pc:docMk/>
          <pc:sldMk cId="369020770" sldId="381"/>
        </pc:sldMkLst>
      </pc:sldChg>
      <pc:sldChg chg="del">
        <pc:chgData name="Sarah Whitelock" userId="a6315c4a-6172-42e5-a739-957e24bb427c" providerId="ADAL" clId="{5D41C6A5-7A18-4654-9DCD-ACAC3934D6C8}" dt="2023-06-01T11:04:31.023" v="1871" actId="2696"/>
        <pc:sldMkLst>
          <pc:docMk/>
          <pc:sldMk cId="2359082782" sldId="382"/>
        </pc:sldMkLst>
      </pc:sldChg>
      <pc:sldChg chg="del">
        <pc:chgData name="Sarah Whitelock" userId="a6315c4a-6172-42e5-a739-957e24bb427c" providerId="ADAL" clId="{5D41C6A5-7A18-4654-9DCD-ACAC3934D6C8}" dt="2023-06-01T11:04:31.023" v="1871" actId="2696"/>
        <pc:sldMkLst>
          <pc:docMk/>
          <pc:sldMk cId="192968512" sldId="383"/>
        </pc:sldMkLst>
      </pc:sldChg>
      <pc:sldChg chg="del">
        <pc:chgData name="Sarah Whitelock" userId="a6315c4a-6172-42e5-a739-957e24bb427c" providerId="ADAL" clId="{5D41C6A5-7A18-4654-9DCD-ACAC3934D6C8}" dt="2023-06-01T11:04:31.023" v="1871" actId="2696"/>
        <pc:sldMkLst>
          <pc:docMk/>
          <pc:sldMk cId="3105481861" sldId="384"/>
        </pc:sldMkLst>
      </pc:sldChg>
      <pc:sldChg chg="del">
        <pc:chgData name="Sarah Whitelock" userId="a6315c4a-6172-42e5-a739-957e24bb427c" providerId="ADAL" clId="{5D41C6A5-7A18-4654-9DCD-ACAC3934D6C8}" dt="2023-06-01T11:04:31.023" v="1871" actId="2696"/>
        <pc:sldMkLst>
          <pc:docMk/>
          <pc:sldMk cId="1539326461" sldId="385"/>
        </pc:sldMkLst>
      </pc:sldChg>
      <pc:sldChg chg="del">
        <pc:chgData name="Sarah Whitelock" userId="a6315c4a-6172-42e5-a739-957e24bb427c" providerId="ADAL" clId="{5D41C6A5-7A18-4654-9DCD-ACAC3934D6C8}" dt="2023-06-01T11:04:31.023" v="1871" actId="2696"/>
        <pc:sldMkLst>
          <pc:docMk/>
          <pc:sldMk cId="1133554311" sldId="387"/>
        </pc:sldMkLst>
      </pc:sldChg>
      <pc:sldChg chg="del">
        <pc:chgData name="Sarah Whitelock" userId="a6315c4a-6172-42e5-a739-957e24bb427c" providerId="ADAL" clId="{5D41C6A5-7A18-4654-9DCD-ACAC3934D6C8}" dt="2023-06-01T11:04:31.023" v="1871" actId="2696"/>
        <pc:sldMkLst>
          <pc:docMk/>
          <pc:sldMk cId="1231696673" sldId="388"/>
        </pc:sldMkLst>
      </pc:sldChg>
      <pc:sldChg chg="del">
        <pc:chgData name="Sarah Whitelock" userId="a6315c4a-6172-42e5-a739-957e24bb427c" providerId="ADAL" clId="{5D41C6A5-7A18-4654-9DCD-ACAC3934D6C8}" dt="2023-06-01T11:04:31.023" v="1871" actId="2696"/>
        <pc:sldMkLst>
          <pc:docMk/>
          <pc:sldMk cId="2507172750" sldId="389"/>
        </pc:sldMkLst>
      </pc:sldChg>
      <pc:sldChg chg="del">
        <pc:chgData name="Sarah Whitelock" userId="a6315c4a-6172-42e5-a739-957e24bb427c" providerId="ADAL" clId="{5D41C6A5-7A18-4654-9DCD-ACAC3934D6C8}" dt="2023-06-01T11:04:31.023" v="1871" actId="2696"/>
        <pc:sldMkLst>
          <pc:docMk/>
          <pc:sldMk cId="2784528390" sldId="390"/>
        </pc:sldMkLst>
      </pc:sldChg>
      <pc:sldChg chg="del">
        <pc:chgData name="Sarah Whitelock" userId="a6315c4a-6172-42e5-a739-957e24bb427c" providerId="ADAL" clId="{5D41C6A5-7A18-4654-9DCD-ACAC3934D6C8}" dt="2023-06-01T11:04:31.023" v="1871" actId="2696"/>
        <pc:sldMkLst>
          <pc:docMk/>
          <pc:sldMk cId="2240474093" sldId="391"/>
        </pc:sldMkLst>
      </pc:sldChg>
      <pc:sldChg chg="del">
        <pc:chgData name="Sarah Whitelock" userId="a6315c4a-6172-42e5-a739-957e24bb427c" providerId="ADAL" clId="{5D41C6A5-7A18-4654-9DCD-ACAC3934D6C8}" dt="2023-06-01T11:04:31.023" v="1871" actId="2696"/>
        <pc:sldMkLst>
          <pc:docMk/>
          <pc:sldMk cId="1300205863" sldId="392"/>
        </pc:sldMkLst>
      </pc:sldChg>
      <pc:sldChg chg="modSp add mod modAnim modNotes modNotesTx">
        <pc:chgData name="Sarah Whitelock" userId="a6315c4a-6172-42e5-a739-957e24bb427c" providerId="ADAL" clId="{5D41C6A5-7A18-4654-9DCD-ACAC3934D6C8}" dt="2023-06-01T13:16:11.166" v="2139" actId="313"/>
        <pc:sldMkLst>
          <pc:docMk/>
          <pc:sldMk cId="3179875663" sldId="393"/>
        </pc:sldMkLst>
        <pc:spChg chg="mod">
          <ac:chgData name="Sarah Whitelock" userId="a6315c4a-6172-42e5-a739-957e24bb427c" providerId="ADAL" clId="{5D41C6A5-7A18-4654-9DCD-ACAC3934D6C8}" dt="2023-06-01T10:33:11.858" v="1472" actId="20577"/>
          <ac:spMkLst>
            <pc:docMk/>
            <pc:sldMk cId="3179875663" sldId="393"/>
            <ac:spMk id="4" creationId="{14179359-67ED-43B4-B039-0C04945F0FEB}"/>
          </ac:spMkLst>
        </pc:spChg>
        <pc:spChg chg="mod">
          <ac:chgData name="Sarah Whitelock" userId="a6315c4a-6172-42e5-a739-957e24bb427c" providerId="ADAL" clId="{5D41C6A5-7A18-4654-9DCD-ACAC3934D6C8}" dt="2023-06-01T10:35:05.125" v="1499" actId="6549"/>
          <ac:spMkLst>
            <pc:docMk/>
            <pc:sldMk cId="3179875663" sldId="393"/>
            <ac:spMk id="6" creationId="{9A96B074-0120-451D-8B01-8B9DDF9F7D4C}"/>
          </ac:spMkLst>
        </pc:spChg>
      </pc:sldChg>
      <pc:sldChg chg="modSp add mod modNotesTx">
        <pc:chgData name="Sarah Whitelock" userId="a6315c4a-6172-42e5-a739-957e24bb427c" providerId="ADAL" clId="{5D41C6A5-7A18-4654-9DCD-ACAC3934D6C8}" dt="2023-06-01T13:37:53.813" v="2796" actId="20577"/>
        <pc:sldMkLst>
          <pc:docMk/>
          <pc:sldMk cId="2755511805" sldId="394"/>
        </pc:sldMkLst>
        <pc:spChg chg="mod">
          <ac:chgData name="Sarah Whitelock" userId="a6315c4a-6172-42e5-a739-957e24bb427c" providerId="ADAL" clId="{5D41C6A5-7A18-4654-9DCD-ACAC3934D6C8}" dt="2023-06-01T10:51:28.830" v="1773" actId="20577"/>
          <ac:spMkLst>
            <pc:docMk/>
            <pc:sldMk cId="2755511805" sldId="394"/>
            <ac:spMk id="4" creationId="{14179359-67ED-43B4-B039-0C04945F0FEB}"/>
          </ac:spMkLst>
        </pc:spChg>
        <pc:spChg chg="mod">
          <ac:chgData name="Sarah Whitelock" userId="a6315c4a-6172-42e5-a739-957e24bb427c" providerId="ADAL" clId="{5D41C6A5-7A18-4654-9DCD-ACAC3934D6C8}" dt="2023-06-01T10:54:23.670" v="1809" actId="6549"/>
          <ac:spMkLst>
            <pc:docMk/>
            <pc:sldMk cId="2755511805" sldId="394"/>
            <ac:spMk id="6" creationId="{9A96B074-0120-451D-8B01-8B9DDF9F7D4C}"/>
          </ac:spMkLst>
        </pc:spChg>
      </pc:sldChg>
      <pc:sldChg chg="modSp add mod modNotesTx">
        <pc:chgData name="Sarah Whitelock" userId="a6315c4a-6172-42e5-a739-957e24bb427c" providerId="ADAL" clId="{5D41C6A5-7A18-4654-9DCD-ACAC3934D6C8}" dt="2023-06-01T13:38:15.665" v="2798" actId="6549"/>
        <pc:sldMkLst>
          <pc:docMk/>
          <pc:sldMk cId="874734244" sldId="395"/>
        </pc:sldMkLst>
        <pc:spChg chg="mod">
          <ac:chgData name="Sarah Whitelock" userId="a6315c4a-6172-42e5-a739-957e24bb427c" providerId="ADAL" clId="{5D41C6A5-7A18-4654-9DCD-ACAC3934D6C8}" dt="2023-06-01T10:56:34.662" v="1830" actId="6549"/>
          <ac:spMkLst>
            <pc:docMk/>
            <pc:sldMk cId="874734244" sldId="395"/>
            <ac:spMk id="4" creationId="{14179359-67ED-43B4-B039-0C04945F0FEB}"/>
          </ac:spMkLst>
        </pc:spChg>
        <pc:spChg chg="mod">
          <ac:chgData name="Sarah Whitelock" userId="a6315c4a-6172-42e5-a739-957e24bb427c" providerId="ADAL" clId="{5D41C6A5-7A18-4654-9DCD-ACAC3934D6C8}" dt="2023-06-01T13:38:15.665" v="2798" actId="6549"/>
          <ac:spMkLst>
            <pc:docMk/>
            <pc:sldMk cId="874734244" sldId="395"/>
            <ac:spMk id="6" creationId="{9A96B074-0120-451D-8B01-8B9DDF9F7D4C}"/>
          </ac:spMkLst>
        </pc:spChg>
      </pc:sldChg>
      <pc:sldChg chg="modSp add mod modAnim modNotesTx">
        <pc:chgData name="Sarah Whitelock" userId="a6315c4a-6172-42e5-a739-957e24bb427c" providerId="ADAL" clId="{5D41C6A5-7A18-4654-9DCD-ACAC3934D6C8}" dt="2023-06-01T13:40:16.138" v="2869" actId="20577"/>
        <pc:sldMkLst>
          <pc:docMk/>
          <pc:sldMk cId="3759038085" sldId="396"/>
        </pc:sldMkLst>
        <pc:spChg chg="mod">
          <ac:chgData name="Sarah Whitelock" userId="a6315c4a-6172-42e5-a739-957e24bb427c" providerId="ADAL" clId="{5D41C6A5-7A18-4654-9DCD-ACAC3934D6C8}" dt="2023-06-01T11:45:41.990" v="1913" actId="20577"/>
          <ac:spMkLst>
            <pc:docMk/>
            <pc:sldMk cId="3759038085" sldId="396"/>
            <ac:spMk id="4" creationId="{14179359-67ED-43B4-B039-0C04945F0FEB}"/>
          </ac:spMkLst>
        </pc:spChg>
        <pc:spChg chg="mod">
          <ac:chgData name="Sarah Whitelock" userId="a6315c4a-6172-42e5-a739-957e24bb427c" providerId="ADAL" clId="{5D41C6A5-7A18-4654-9DCD-ACAC3934D6C8}" dt="2023-06-01T12:59:06.065" v="1928" actId="6549"/>
          <ac:spMkLst>
            <pc:docMk/>
            <pc:sldMk cId="3759038085" sldId="396"/>
            <ac:spMk id="6" creationId="{9A96B074-0120-451D-8B01-8B9DDF9F7D4C}"/>
          </ac:spMkLst>
        </pc:spChg>
      </pc:sldChg>
      <pc:sldChg chg="modSp add del mod modAnim">
        <pc:chgData name="Sarah Whitelock" userId="a6315c4a-6172-42e5-a739-957e24bb427c" providerId="ADAL" clId="{5D41C6A5-7A18-4654-9DCD-ACAC3934D6C8}" dt="2023-06-01T13:12:36.793" v="2079" actId="2696"/>
        <pc:sldMkLst>
          <pc:docMk/>
          <pc:sldMk cId="810042199" sldId="397"/>
        </pc:sldMkLst>
        <pc:spChg chg="mod">
          <ac:chgData name="Sarah Whitelock" userId="a6315c4a-6172-42e5-a739-957e24bb427c" providerId="ADAL" clId="{5D41C6A5-7A18-4654-9DCD-ACAC3934D6C8}" dt="2023-06-01T13:06:01.669" v="1999" actId="20577"/>
          <ac:spMkLst>
            <pc:docMk/>
            <pc:sldMk cId="810042199" sldId="397"/>
            <ac:spMk id="4" creationId="{14179359-67ED-43B4-B039-0C04945F0FEB}"/>
          </ac:spMkLst>
        </pc:spChg>
        <pc:spChg chg="mod">
          <ac:chgData name="Sarah Whitelock" userId="a6315c4a-6172-42e5-a739-957e24bb427c" providerId="ADAL" clId="{5D41C6A5-7A18-4654-9DCD-ACAC3934D6C8}" dt="2023-06-01T13:08:02.616" v="2076" actId="20577"/>
          <ac:spMkLst>
            <pc:docMk/>
            <pc:sldMk cId="810042199" sldId="397"/>
            <ac:spMk id="6" creationId="{9A96B074-0120-451D-8B01-8B9DDF9F7D4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0CC69C6-EE0B-4D8B-9C71-C36EFED094F2}" type="datetimeFigureOut">
              <a:rPr lang="en-US"/>
              <a:t>6/1/2023</a:t>
            </a:fld>
            <a:endParaRPr/>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ABD2D7A-D230-4F91-BD59-0A39C2703BA8}" type="datetimeFigureOut">
              <a:rPr lang="en-US"/>
              <a:t>6/1/2023</a:t>
            </a:fld>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Duty is forward facing but applies to existing clients with mortgages.</a:t>
            </a:r>
          </a:p>
        </p:txBody>
      </p:sp>
      <p:sp>
        <p:nvSpPr>
          <p:cNvPr id="4" name="Slide Number Placeholder 3"/>
          <p:cNvSpPr>
            <a:spLocks noGrp="1"/>
          </p:cNvSpPr>
          <p:nvPr>
            <p:ph type="sldNum" sz="quarter" idx="5"/>
          </p:nvPr>
        </p:nvSpPr>
        <p:spPr/>
        <p:txBody>
          <a:bodyPr/>
          <a:lstStyle/>
          <a:p>
            <a:fld id="{F93199CD-3E1B-4AE6-990F-76F925F5EA9F}" type="slidenum">
              <a:rPr lang="en-GB" smtClean="0"/>
              <a:t>2</a:t>
            </a:fld>
            <a:endParaRPr lang="en-GB"/>
          </a:p>
        </p:txBody>
      </p:sp>
    </p:spTree>
    <p:extLst>
      <p:ext uri="{BB962C8B-B14F-4D97-AF65-F5344CB8AC3E}">
        <p14:creationId xmlns:p14="http://schemas.microsoft.com/office/powerpoint/2010/main" val="853216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3199CD-3E1B-4AE6-990F-76F925F5EA9F}" type="slidenum">
              <a:rPr lang="en-GB" smtClean="0"/>
              <a:t>11</a:t>
            </a:fld>
            <a:endParaRPr lang="en-GB"/>
          </a:p>
        </p:txBody>
      </p:sp>
    </p:spTree>
    <p:extLst>
      <p:ext uri="{BB962C8B-B14F-4D97-AF65-F5344CB8AC3E}">
        <p14:creationId xmlns:p14="http://schemas.microsoft.com/office/powerpoint/2010/main" val="203293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Can you demonstrate why poor practice doesn’t happen in your firm?</a:t>
            </a:r>
          </a:p>
        </p:txBody>
      </p:sp>
      <p:sp>
        <p:nvSpPr>
          <p:cNvPr id="4" name="Slide Number Placeholder 3"/>
          <p:cNvSpPr>
            <a:spLocks noGrp="1"/>
          </p:cNvSpPr>
          <p:nvPr>
            <p:ph type="sldNum" sz="quarter" idx="5"/>
          </p:nvPr>
        </p:nvSpPr>
        <p:spPr/>
        <p:txBody>
          <a:bodyPr/>
          <a:lstStyle/>
          <a:p>
            <a:fld id="{F93199CD-3E1B-4AE6-990F-76F925F5EA9F}" type="slidenum">
              <a:rPr lang="en-GB" smtClean="0"/>
              <a:t>3</a:t>
            </a:fld>
            <a:endParaRPr lang="en-GB"/>
          </a:p>
        </p:txBody>
      </p:sp>
    </p:spTree>
    <p:extLst>
      <p:ext uri="{BB962C8B-B14F-4D97-AF65-F5344CB8AC3E}">
        <p14:creationId xmlns:p14="http://schemas.microsoft.com/office/powerpoint/2010/main" val="339320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93199CD-3E1B-4AE6-990F-76F925F5EA9F}" type="slidenum">
              <a:rPr lang="en-GB" smtClean="0"/>
              <a:t>4</a:t>
            </a:fld>
            <a:endParaRPr lang="en-GB"/>
          </a:p>
        </p:txBody>
      </p:sp>
    </p:spTree>
    <p:extLst>
      <p:ext uri="{BB962C8B-B14F-4D97-AF65-F5344CB8AC3E}">
        <p14:creationId xmlns:p14="http://schemas.microsoft.com/office/powerpoint/2010/main" val="397581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93199CD-3E1B-4AE6-990F-76F925F5EA9F}" type="slidenum">
              <a:rPr lang="en-GB" smtClean="0"/>
              <a:t>5</a:t>
            </a:fld>
            <a:endParaRPr lang="en-GB"/>
          </a:p>
        </p:txBody>
      </p:sp>
    </p:spTree>
    <p:extLst>
      <p:ext uri="{BB962C8B-B14F-4D97-AF65-F5344CB8AC3E}">
        <p14:creationId xmlns:p14="http://schemas.microsoft.com/office/powerpoint/2010/main" val="94138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You are the distributors of the products but you are the manufacturer of your own advice service as have in-put to this and have control of this.</a:t>
            </a:r>
          </a:p>
          <a:p>
            <a:endParaRPr lang="en-GB" sz="1800" kern="100" dirty="0">
              <a:latin typeface="Calibri" panose="020F0502020204030204" pitchFamily="34" charset="0"/>
              <a:ea typeface="Times New Roman" panose="02020603050405020304" pitchFamily="18" charset="0"/>
              <a:cs typeface="Times New Roman" panose="02020603050405020304" pitchFamily="18" charset="0"/>
            </a:endParaRPr>
          </a:p>
          <a:p>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Identify needs for different target markets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eg</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protection / FIB - debt consolidator - later life lending. How set up are they to consider other assets before release?</a:t>
            </a:r>
          </a:p>
          <a:p>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How are you dealing with outliers do you refer them on?</a:t>
            </a:r>
          </a:p>
          <a:p>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93199CD-3E1B-4AE6-990F-76F925F5EA9F}" type="slidenum">
              <a:rPr lang="en-GB" smtClean="0"/>
              <a:t>6</a:t>
            </a:fld>
            <a:endParaRPr lang="en-GB"/>
          </a:p>
        </p:txBody>
      </p:sp>
    </p:spTree>
    <p:extLst>
      <p:ext uri="{BB962C8B-B14F-4D97-AF65-F5344CB8AC3E}">
        <p14:creationId xmlns:p14="http://schemas.microsoft.com/office/powerpoint/2010/main" val="156697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00" dirty="0">
                <a:effectLst/>
                <a:latin typeface="Calibri" panose="020F0502020204030204" pitchFamily="34" charset="0"/>
                <a:ea typeface="Times New Roman" panose="02020603050405020304" pitchFamily="18" charset="0"/>
                <a:cs typeface="Times New Roman" panose="02020603050405020304" pitchFamily="18" charset="0"/>
              </a:rPr>
              <a:t>Reasonable relationship between price paid and overall benefit. Doesn’t have to be the cheapest Mortgage.</a:t>
            </a:r>
          </a:p>
          <a:p>
            <a:r>
              <a:rPr lang="en-GB"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kern="100" dirty="0">
                <a:effectLst/>
                <a:latin typeface="Calibri" panose="020F0502020204030204" pitchFamily="34" charset="0"/>
                <a:ea typeface="Times New Roman" panose="02020603050405020304" pitchFamily="18" charset="0"/>
                <a:cs typeface="Times New Roman" panose="02020603050405020304" pitchFamily="18" charset="0"/>
              </a:rPr>
              <a:t>Need to get Fair Value assessments on products distributed but also need to consider impact of your fees has on the overall and if it represents overall value as a manufacturer</a:t>
            </a:r>
          </a:p>
          <a:p>
            <a:r>
              <a:rPr lang="en-GB"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kern="100" dirty="0">
                <a:effectLst/>
                <a:latin typeface="Calibri" panose="020F0502020204030204" pitchFamily="34" charset="0"/>
                <a:ea typeface="Times New Roman" panose="02020603050405020304" pitchFamily="18" charset="0"/>
                <a:cs typeface="Times New Roman" panose="02020603050405020304" pitchFamily="18" charset="0"/>
              </a:rPr>
              <a:t>Think about training+ experience of staff adding value and consider feedback </a:t>
            </a:r>
            <a:r>
              <a:rPr lang="en-GB" kern="100" dirty="0">
                <a:latin typeface="Calibri" panose="020F0502020204030204" pitchFamily="34" charset="0"/>
                <a:ea typeface="Times New Roman" panose="02020603050405020304" pitchFamily="18" charset="0"/>
                <a:cs typeface="Times New Roman" panose="02020603050405020304" pitchFamily="18" charset="0"/>
              </a:rPr>
              <a:t>t</a:t>
            </a:r>
            <a:r>
              <a:rPr lang="en-GB" kern="100" dirty="0">
                <a:effectLst/>
                <a:latin typeface="Calibri" panose="020F0502020204030204" pitchFamily="34" charset="0"/>
                <a:ea typeface="Times New Roman" panose="02020603050405020304" pitchFamily="18" charset="0"/>
                <a:cs typeface="Times New Roman" panose="02020603050405020304" pitchFamily="18" charset="0"/>
              </a:rPr>
              <a:t>o support value.</a:t>
            </a:r>
          </a:p>
          <a:p>
            <a:r>
              <a:rPr lang="en-GB" kern="100" dirty="0">
                <a:effectLst/>
                <a:latin typeface="Calibri" panose="020F0502020204030204" pitchFamily="34" charset="0"/>
                <a:ea typeface="Times New Roman" panose="02020603050405020304" pitchFamily="18" charset="0"/>
                <a:cs typeface="Times New Roman" panose="02020603050405020304" pitchFamily="18" charset="0"/>
              </a:rPr>
              <a:t>Think about fee structure and if it is offering value for different target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Mi how can they demonstrate this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eg</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New business register. will show what business is written and where it is being placed. Consider file reviews and checks to help.</a:t>
            </a:r>
          </a:p>
          <a:p>
            <a:r>
              <a:rPr lang="en-GB"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 flat fee £100 for £250K Mortgage versus £25k Mortgage still same time incurred to adviser so long as a reasonable relationship between price and overall Value. FCA don’t see a problem.</a:t>
            </a:r>
            <a:endParaRPr lang="en-GB"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Advisers should not be commission driven. Work out what costs you give to the business - proc fees not to be relied on. Fee is the adviser work and proc fee is packaging.</a:t>
            </a:r>
            <a:endParaRPr lang="en-GB"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Mortgage lenders won’t reduce the price or interest rate if adviser gives up proc fee its all packaged in.</a:t>
            </a:r>
            <a:endParaRPr lang="en-GB"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93199CD-3E1B-4AE6-990F-76F925F5EA9F}" type="slidenum">
              <a:rPr lang="en-GB" smtClean="0"/>
              <a:t>7</a:t>
            </a:fld>
            <a:endParaRPr lang="en-GB"/>
          </a:p>
        </p:txBody>
      </p:sp>
    </p:spTree>
    <p:extLst>
      <p:ext uri="{BB962C8B-B14F-4D97-AF65-F5344CB8AC3E}">
        <p14:creationId xmlns:p14="http://schemas.microsoft.com/office/powerpoint/2010/main" val="101051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Onus on firms to test and show the clients understand. How do you make sure they understand? Just signing a declaration is not always the best way as no one likes to look stupid so most</a:t>
            </a:r>
            <a:r>
              <a:rPr lang="en-GB" sz="1200" kern="1200" baseline="0" dirty="0">
                <a:solidFill>
                  <a:schemeClr val="tx1"/>
                </a:solidFill>
                <a:effectLst/>
                <a:latin typeface="+mn-lt"/>
                <a:ea typeface="+mn-ea"/>
                <a:cs typeface="+mn-cs"/>
              </a:rPr>
              <a:t> clients will just sign</a:t>
            </a:r>
            <a:r>
              <a:rPr lang="en-GB" sz="1200" kern="1200" dirty="0">
                <a:solidFill>
                  <a:schemeClr val="tx1"/>
                </a:solidFill>
                <a:effectLst/>
                <a:latin typeface="+mn-lt"/>
                <a:ea typeface="+mn-ea"/>
                <a:cs typeface="+mn-cs"/>
              </a:rPr>
              <a:t>. Good example used was to phone client and ask them 2 questions - what did you go ahead with and why was it right for you?</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Need to consider all communications such as email phone, message etc. Doing any testing on sales literature?</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93199CD-3E1B-4AE6-990F-76F925F5EA9F}" type="slidenum">
              <a:rPr lang="en-GB" smtClean="0"/>
              <a:t>8</a:t>
            </a:fld>
            <a:endParaRPr lang="en-GB"/>
          </a:p>
        </p:txBody>
      </p:sp>
    </p:spTree>
    <p:extLst>
      <p:ext uri="{BB962C8B-B14F-4D97-AF65-F5344CB8AC3E}">
        <p14:creationId xmlns:p14="http://schemas.microsoft.com/office/powerpoint/2010/main" val="128248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Ensuring contacting adviser or company is easy to get hold of usually no issues with contact most probs with providers. Consider relationship and that pre-sale support is good as post sale.</a:t>
            </a:r>
          </a:p>
          <a:p>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Consider complaints received. Feedback received. Not just from clients but from own staff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eg</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firms never change voicemail or have on or have out of office on. Look at complaints ombudsman has received for firms similar to yours.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93199CD-3E1B-4AE6-990F-76F925F5EA9F}" type="slidenum">
              <a:rPr lang="en-GB" smtClean="0"/>
              <a:t>9</a:t>
            </a:fld>
            <a:endParaRPr lang="en-GB"/>
          </a:p>
        </p:txBody>
      </p:sp>
    </p:spTree>
    <p:extLst>
      <p:ext uri="{BB962C8B-B14F-4D97-AF65-F5344CB8AC3E}">
        <p14:creationId xmlns:p14="http://schemas.microsoft.com/office/powerpoint/2010/main" val="59924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Types of MI:</a:t>
            </a:r>
          </a:p>
          <a:p>
            <a:pPr marL="0" indent="0">
              <a:buFont typeface="Arial" panose="020B0604020202020204" pitchFamily="34" charset="0"/>
              <a:buNone/>
            </a:pPr>
            <a:r>
              <a:rPr lang="en-GB" dirty="0"/>
              <a:t>New business register – business written, where placed</a:t>
            </a:r>
          </a:p>
          <a:p>
            <a:pPr marL="0" indent="0">
              <a:buFont typeface="Arial" panose="020B0604020202020204" pitchFamily="34" charset="0"/>
              <a:buNone/>
            </a:pPr>
            <a:r>
              <a:rPr lang="en-GB" dirty="0"/>
              <a:t>File checks in house and external – what trends are occurring – prevent from happening again</a:t>
            </a:r>
          </a:p>
          <a:p>
            <a:pPr marL="0" indent="0">
              <a:buFont typeface="Arial" panose="020B0604020202020204" pitchFamily="34" charset="0"/>
              <a:buNone/>
            </a:pPr>
            <a:r>
              <a:rPr lang="en-GB" dirty="0"/>
              <a:t>External compliance support </a:t>
            </a:r>
          </a:p>
          <a:p>
            <a:pPr marL="0" indent="0">
              <a:buFont typeface="Arial" panose="020B0604020202020204" pitchFamily="34" charset="0"/>
              <a:buNone/>
            </a:pPr>
            <a:r>
              <a:rPr lang="en-GB" dirty="0"/>
              <a:t>KPI’s &amp; MI data</a:t>
            </a:r>
          </a:p>
          <a:p>
            <a:pPr marL="0" indent="0">
              <a:buFont typeface="Arial" panose="020B0604020202020204" pitchFamily="34" charset="0"/>
              <a:buNone/>
            </a:pPr>
            <a:r>
              <a:rPr lang="en-GB" dirty="0"/>
              <a:t>Persistency / conversation rates – how may not proceeded – are you recording why? Analysis of data</a:t>
            </a:r>
          </a:p>
          <a:p>
            <a:pPr marL="0" indent="0">
              <a:buFont typeface="Arial" panose="020B0604020202020204" pitchFamily="34" charset="0"/>
              <a:buNone/>
            </a:pPr>
            <a:r>
              <a:rPr lang="en-GB" dirty="0"/>
              <a:t>T&amp;C records – analysis of staff training including remedial actions where gaps in staff knowledge</a:t>
            </a:r>
          </a:p>
          <a:p>
            <a:pPr marL="0" indent="0">
              <a:buFont typeface="Arial" panose="020B0604020202020204" pitchFamily="34" charset="0"/>
              <a:buNone/>
            </a:pPr>
            <a:r>
              <a:rPr lang="en-GB" dirty="0"/>
              <a:t>Customer and staff feedback, informal and formal</a:t>
            </a:r>
          </a:p>
          <a:p>
            <a:pPr marL="0" indent="0">
              <a:buFont typeface="Arial" panose="020B0604020202020204" pitchFamily="34" charset="0"/>
              <a:buNone/>
            </a:pPr>
            <a:r>
              <a:rPr lang="en-GB" dirty="0"/>
              <a:t>Complaints – trends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Final point on acting in good faith…refer to notes.</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Also looking to see it is being actively reviewed and constantly looking to improve and take action.</a:t>
            </a:r>
          </a:p>
          <a:p>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Monitor those paying ERC’s to change mortgage those who keep consolidating and why those who change after a recommendation has been given.</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93199CD-3E1B-4AE6-990F-76F925F5EA9F}" type="slidenum">
              <a:rPr lang="en-GB" smtClean="0"/>
              <a:t>10</a:t>
            </a:fld>
            <a:endParaRPr lang="en-GB"/>
          </a:p>
        </p:txBody>
      </p:sp>
    </p:spTree>
    <p:extLst>
      <p:ext uri="{BB962C8B-B14F-4D97-AF65-F5344CB8AC3E}">
        <p14:creationId xmlns:p14="http://schemas.microsoft.com/office/powerpoint/2010/main" val="310715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3A713B6B-E340-4FC0-A085-B71A4639D1AA}" type="datetime1">
              <a:rPr lang="en-US" smtClean="0"/>
              <a:t>6/1/2023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CB42DF-42F7-4DF8-92F8-78154BDE12B4}" type="datetime1">
              <a:rPr lang="en-US" smtClean="0"/>
              <a:t>6/1/2023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4"/>
          <p:cNvSpPr>
            <a:spLocks noGrp="1"/>
          </p:cNvSpPr>
          <p:nvPr>
            <p:ph type="ftr" sz="quarter" idx="11"/>
          </p:nvPr>
        </p:nvSpPr>
        <p:spPr>
          <a:xfrm>
            <a:off x="1979611" y="6400800"/>
            <a:ext cx="5954834" cy="276228"/>
          </a:xfrm>
        </p:spPr>
        <p:txBody>
          <a:bodyPr/>
          <a:lstStyle/>
          <a:p>
            <a:r>
              <a:rPr lang="en-US" dirty="0"/>
              <a:t>Add a footer</a:t>
            </a:r>
            <a:endParaRPr dirty="0"/>
          </a:p>
        </p:txBody>
      </p:sp>
      <p:sp>
        <p:nvSpPr>
          <p:cNvPr id="5" name="Date Placeholder 3"/>
          <p:cNvSpPr>
            <a:spLocks noGrp="1"/>
          </p:cNvSpPr>
          <p:nvPr>
            <p:ph type="dt" sz="half" idx="10"/>
          </p:nvPr>
        </p:nvSpPr>
        <p:spPr>
          <a:xfrm>
            <a:off x="8228011" y="6400800"/>
            <a:ext cx="1548659" cy="276228"/>
          </a:xfrm>
        </p:spPr>
        <p:txBody>
          <a:bodyPr/>
          <a:lstStyle/>
          <a:p>
            <a:fld id="{A43FAFC5-F11C-4205-99FD-FC66DAA2AE2D}" type="datetime1">
              <a:rPr lang="en-US" smtClean="0"/>
              <a:t>6/1/2023</a:t>
            </a:fld>
            <a:endParaRPr/>
          </a:p>
        </p:txBody>
      </p:sp>
      <p:sp>
        <p:nvSpPr>
          <p:cNvPr id="6" name="Slide Number Placeholder 5"/>
          <p:cNvSpPr>
            <a:spLocks noGrp="1"/>
          </p:cNvSpPr>
          <p:nvPr>
            <p:ph type="sldNum" sz="quarter" idx="12"/>
          </p:nvPr>
        </p:nvSpPr>
        <p:spPr>
          <a:xfrm>
            <a:off x="10056811" y="6400800"/>
            <a:ext cx="1066802" cy="276228"/>
          </a:xfrm>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A43FAFC5-F11C-4205-99FD-FC66DAA2AE2D}" type="datetime1">
              <a:rPr lang="en-US" smtClean="0"/>
              <a:t>6/1/2023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EFD82905-3DC5-49B9-B8B8-9D80D3609DB5}" type="datetime1">
              <a:rPr lang="en-US" smtClean="0"/>
              <a:t>6/1/2023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59825298-A6F6-4AF2-832C-941EFA52AF9B}" type="datetime1">
              <a:rPr lang="en-US" smtClean="0"/>
              <a:t>6/1/2023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91EE3D8C-3438-4368-AD19-D5CB0C52B1DD}" type="datetime1">
              <a:rPr lang="en-US" smtClean="0"/>
              <a:t>6/1/2023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5A41D785-D6D8-40F1-B2DD-0E2019A27A22}" type="datetime1">
              <a:rPr lang="en-US" smtClean="0"/>
              <a:t>6/1/2023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C05A9A06-02F9-41CB-8208-185A65D60B96}" type="datetime1">
              <a:rPr lang="en-US" smtClean="0"/>
              <a:t>6/1/2023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a:t>Click to edit Master title style</a:t>
            </a:r>
            <a:endParaRPr/>
          </a:p>
        </p:txBody>
      </p:sp>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3E2E051B-B340-4A72-AC7D-8FDFBF03EE12}" type="datetime1">
              <a:rPr lang="en-US" smtClean="0"/>
              <a:t>6/1/2023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6B85D658-8C58-46F3-AA54-0ED74F8B4CDC}" type="datetime1">
              <a:rPr lang="en-US" smtClean="0"/>
              <a:pPr/>
              <a:t>6/1/2023</a:t>
            </a:fld>
            <a:endParaRPr lang="en-US" dirty="0"/>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freepngimg.com/png/72547-thinking-photography-question-mark-man-stoc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2.png"/>
          <p:cNvPicPr>
            <a:picLocks noChangeAspect="1"/>
          </p:cNvPicPr>
          <p:nvPr/>
        </p:nvPicPr>
        <p:blipFill>
          <a:blip r:embed="rId2" cstate="print"/>
          <a:stretch>
            <a:fillRect/>
          </a:stretch>
        </p:blipFill>
        <p:spPr>
          <a:xfrm>
            <a:off x="7750596" y="836712"/>
            <a:ext cx="2880320" cy="2038744"/>
          </a:xfrm>
          <a:prstGeom prst="rect">
            <a:avLst/>
          </a:prstGeom>
        </p:spPr>
      </p:pic>
      <p:sp>
        <p:nvSpPr>
          <p:cNvPr id="3" name="TextBox 2"/>
          <p:cNvSpPr txBox="1"/>
          <p:nvPr/>
        </p:nvSpPr>
        <p:spPr>
          <a:xfrm>
            <a:off x="7246540" y="3212976"/>
            <a:ext cx="4248472" cy="400110"/>
          </a:xfrm>
          <a:prstGeom prst="rect">
            <a:avLst/>
          </a:prstGeom>
          <a:noFill/>
        </p:spPr>
        <p:txBody>
          <a:bodyPr wrap="square" rtlCol="0">
            <a:spAutoFit/>
          </a:bodyPr>
          <a:lstStyle/>
          <a:p>
            <a:pPr algn="ctr"/>
            <a:endParaRPr lang="en-GB" sz="2000" dirty="0">
              <a:latin typeface="Georgia" panose="02040502050405020303" pitchFamily="18" charset="0"/>
            </a:endParaRPr>
          </a:p>
        </p:txBody>
      </p:sp>
      <p:sp>
        <p:nvSpPr>
          <p:cNvPr id="5" name="Rectangle 4">
            <a:extLst>
              <a:ext uri="{FF2B5EF4-FFF2-40B4-BE49-F238E27FC236}">
                <a16:creationId xmlns:a16="http://schemas.microsoft.com/office/drawing/2014/main" id="{38DD327D-E363-46B0-90DE-A067F94FB5B2}"/>
              </a:ext>
            </a:extLst>
          </p:cNvPr>
          <p:cNvSpPr/>
          <p:nvPr/>
        </p:nvSpPr>
        <p:spPr>
          <a:xfrm>
            <a:off x="7775438" y="2951366"/>
            <a:ext cx="3039614" cy="1569660"/>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Mortgages and </a:t>
            </a:r>
          </a:p>
          <a:p>
            <a:pPr algn="ctr"/>
            <a:r>
              <a:rPr lang="en-US" sz="32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Consumer Duty</a:t>
            </a:r>
            <a:br>
              <a:rPr lang="en-US" sz="32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br>
            <a:endParaRPr lang="en-US" sz="32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79359-67ED-43B4-B039-0C04945F0FEB}"/>
              </a:ext>
            </a:extLst>
          </p:cNvPr>
          <p:cNvSpPr/>
          <p:nvPr/>
        </p:nvSpPr>
        <p:spPr>
          <a:xfrm>
            <a:off x="4763004" y="548680"/>
            <a:ext cx="3026791"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Monitoring</a:t>
            </a:r>
          </a:p>
        </p:txBody>
      </p:sp>
      <p:sp>
        <p:nvSpPr>
          <p:cNvPr id="6" name="TextBox 5">
            <a:extLst>
              <a:ext uri="{FF2B5EF4-FFF2-40B4-BE49-F238E27FC236}">
                <a16:creationId xmlns:a16="http://schemas.microsoft.com/office/drawing/2014/main" id="{9A96B074-0120-451D-8B01-8B9DDF9F7D4C}"/>
              </a:ext>
            </a:extLst>
          </p:cNvPr>
          <p:cNvSpPr txBox="1"/>
          <p:nvPr/>
        </p:nvSpPr>
        <p:spPr>
          <a:xfrm>
            <a:off x="1413892" y="1628800"/>
            <a:ext cx="10585176" cy="3970318"/>
          </a:xfrm>
          <a:prstGeom prst="rect">
            <a:avLst/>
          </a:prstGeom>
          <a:noFill/>
        </p:spPr>
        <p:txBody>
          <a:bodyPr wrap="square">
            <a:spAutoFit/>
          </a:bodyPr>
          <a:lstStyle/>
          <a:p>
            <a:endParaRPr lang="en-GB" dirty="0"/>
          </a:p>
          <a:p>
            <a:pPr marL="285750" indent="-285750">
              <a:buFont typeface="Arial" panose="020B0604020202020204" pitchFamily="34" charset="0"/>
              <a:buChar char="•"/>
            </a:pPr>
            <a:r>
              <a:rPr lang="en-GB" dirty="0"/>
              <a:t>Monitor and regularly review the outcomes that customers are experiencing </a:t>
            </a:r>
          </a:p>
          <a:p>
            <a:endParaRPr lang="en-GB" dirty="0"/>
          </a:p>
          <a:p>
            <a:pPr marL="285750" indent="-285750">
              <a:buFont typeface="Arial" panose="020B0604020202020204" pitchFamily="34" charset="0"/>
              <a:buChar char="•"/>
            </a:pPr>
            <a:r>
              <a:rPr lang="en-GB" dirty="0"/>
              <a:t>Ensure that the products and services provided are delivering the outcomes that are in line with the Consumer Duty</a:t>
            </a:r>
          </a:p>
          <a:p>
            <a:endParaRPr lang="en-GB" dirty="0"/>
          </a:p>
          <a:p>
            <a:pPr marL="285750" indent="-285750">
              <a:buFont typeface="Arial" panose="020B0604020202020204" pitchFamily="34" charset="0"/>
              <a:buChar char="•"/>
            </a:pPr>
            <a:r>
              <a:rPr lang="en-GB" dirty="0"/>
              <a:t>Identify where actions are leading to poor outcomes or harm to consumers </a:t>
            </a:r>
          </a:p>
          <a:p>
            <a:endParaRPr lang="en-GB" dirty="0"/>
          </a:p>
          <a:p>
            <a:pPr marL="285750" indent="-285750">
              <a:buFont typeface="Arial" panose="020B0604020202020204" pitchFamily="34" charset="0"/>
              <a:buChar char="•"/>
            </a:pPr>
            <a:r>
              <a:rPr lang="en-GB" dirty="0"/>
              <a:t>Firms being able to define, monitor, evidence and stand behind the outcomes their customers are experiencing</a:t>
            </a:r>
          </a:p>
          <a:p>
            <a:pPr lvl="1"/>
            <a:endParaRPr lang="en-GB" dirty="0"/>
          </a:p>
          <a:p>
            <a:pPr marL="742950" lvl="1" indent="-285750">
              <a:buFont typeface="Arial" panose="020B0604020202020204" pitchFamily="34" charset="0"/>
              <a:buChar char="•"/>
            </a:pPr>
            <a:endParaRPr lang="en-GB" dirty="0"/>
          </a:p>
          <a:p>
            <a:pPr lvl="1"/>
            <a:endParaRPr lang="en-GB" sz="1800" i="1" dirty="0"/>
          </a:p>
          <a:p>
            <a:pPr lvl="1"/>
            <a:endParaRPr lang="en-GB" sz="1800" dirty="0"/>
          </a:p>
        </p:txBody>
      </p:sp>
    </p:spTree>
    <p:extLst>
      <p:ext uri="{BB962C8B-B14F-4D97-AF65-F5344CB8AC3E}">
        <p14:creationId xmlns:p14="http://schemas.microsoft.com/office/powerpoint/2010/main" val="3759038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B5308E42-1F34-4C1A-A9C6-F3A51AFF655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99785" y="3055919"/>
            <a:ext cx="3789040" cy="3789040"/>
          </a:xfrm>
          <a:prstGeom prst="rect">
            <a:avLst/>
          </a:prstGeom>
        </p:spPr>
      </p:pic>
      <p:sp>
        <p:nvSpPr>
          <p:cNvPr id="10" name="Rectangle 9">
            <a:extLst>
              <a:ext uri="{FF2B5EF4-FFF2-40B4-BE49-F238E27FC236}">
                <a16:creationId xmlns:a16="http://schemas.microsoft.com/office/drawing/2014/main" id="{9C9F15AB-4C90-486E-A1A4-037516A2BA5C}"/>
              </a:ext>
            </a:extLst>
          </p:cNvPr>
          <p:cNvSpPr/>
          <p:nvPr/>
        </p:nvSpPr>
        <p:spPr>
          <a:xfrm>
            <a:off x="4222204" y="2501921"/>
            <a:ext cx="4750018" cy="1107996"/>
          </a:xfrm>
          <a:prstGeom prst="rect">
            <a:avLst/>
          </a:prstGeom>
          <a:noFill/>
        </p:spPr>
        <p:txBody>
          <a:bodyPr wrap="none" lIns="91440" tIns="45720" rIns="91440" bIns="45720">
            <a:spAutoFit/>
          </a:bodyPr>
          <a:lstStyle/>
          <a:p>
            <a:pPr algn="ctr"/>
            <a:r>
              <a:rPr lang="en-US" sz="66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Questions??</a:t>
            </a:r>
          </a:p>
        </p:txBody>
      </p:sp>
    </p:spTree>
    <p:extLst>
      <p:ext uri="{BB962C8B-B14F-4D97-AF65-F5344CB8AC3E}">
        <p14:creationId xmlns:p14="http://schemas.microsoft.com/office/powerpoint/2010/main" val="397951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91F4C7-5407-413D-BF39-E81271100271}"/>
              </a:ext>
            </a:extLst>
          </p:cNvPr>
          <p:cNvSpPr/>
          <p:nvPr/>
        </p:nvSpPr>
        <p:spPr>
          <a:xfrm>
            <a:off x="2521186" y="476672"/>
            <a:ext cx="3371436"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Introduction</a:t>
            </a:r>
          </a:p>
        </p:txBody>
      </p:sp>
      <p:sp>
        <p:nvSpPr>
          <p:cNvPr id="6" name="TextBox 5">
            <a:extLst>
              <a:ext uri="{FF2B5EF4-FFF2-40B4-BE49-F238E27FC236}">
                <a16:creationId xmlns:a16="http://schemas.microsoft.com/office/drawing/2014/main" id="{10CB353B-B558-4576-AE37-3512EE6E0A35}"/>
              </a:ext>
            </a:extLst>
          </p:cNvPr>
          <p:cNvSpPr txBox="1"/>
          <p:nvPr/>
        </p:nvSpPr>
        <p:spPr>
          <a:xfrm>
            <a:off x="1413892" y="1628800"/>
            <a:ext cx="9721080" cy="2308324"/>
          </a:xfrm>
          <a:prstGeom prst="rect">
            <a:avLst/>
          </a:prstGeom>
          <a:noFill/>
        </p:spPr>
        <p:txBody>
          <a:bodyPr wrap="square">
            <a:spAutoFit/>
          </a:bodyPr>
          <a:lstStyle/>
          <a:p>
            <a:endParaRPr lang="en-GB" dirty="0"/>
          </a:p>
          <a:p>
            <a:pPr marL="285750" indent="-285750">
              <a:buFont typeface="Arial" panose="020B0604020202020204" pitchFamily="34" charset="0"/>
              <a:buChar char="•"/>
            </a:pPr>
            <a:r>
              <a:rPr lang="en-GB" dirty="0"/>
              <a:t>Understand the background and key elements of the Consumer Duty that impact you, your firm and your customers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Identify areas you need to consider to ensure you and your firm meet the new requirements and continue to do so</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Understand the FCA’s supervisory approach to the Consumer Duty</a:t>
            </a:r>
          </a:p>
        </p:txBody>
      </p:sp>
    </p:spTree>
    <p:extLst>
      <p:ext uri="{BB962C8B-B14F-4D97-AF65-F5344CB8AC3E}">
        <p14:creationId xmlns:p14="http://schemas.microsoft.com/office/powerpoint/2010/main" val="251778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79359-67ED-43B4-B039-0C04945F0FEB}"/>
              </a:ext>
            </a:extLst>
          </p:cNvPr>
          <p:cNvSpPr/>
          <p:nvPr/>
        </p:nvSpPr>
        <p:spPr>
          <a:xfrm>
            <a:off x="3095870" y="548680"/>
            <a:ext cx="6361037" cy="769441"/>
          </a:xfrm>
          <a:prstGeom prst="rect">
            <a:avLst/>
          </a:prstGeom>
          <a:noFill/>
        </p:spPr>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Thoughts and challenges</a:t>
            </a:r>
            <a:endParaRPr lang="en-US" sz="44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endParaRPr>
          </a:p>
        </p:txBody>
      </p:sp>
      <p:sp>
        <p:nvSpPr>
          <p:cNvPr id="6" name="TextBox 5">
            <a:extLst>
              <a:ext uri="{FF2B5EF4-FFF2-40B4-BE49-F238E27FC236}">
                <a16:creationId xmlns:a16="http://schemas.microsoft.com/office/drawing/2014/main" id="{9A96B074-0120-451D-8B01-8B9DDF9F7D4C}"/>
              </a:ext>
            </a:extLst>
          </p:cNvPr>
          <p:cNvSpPr txBox="1"/>
          <p:nvPr/>
        </p:nvSpPr>
        <p:spPr>
          <a:xfrm>
            <a:off x="1413892" y="1628800"/>
            <a:ext cx="10585176" cy="2862322"/>
          </a:xfrm>
          <a:prstGeom prst="rect">
            <a:avLst/>
          </a:prstGeom>
          <a:noFill/>
        </p:spPr>
        <p:txBody>
          <a:bodyPr wrap="square">
            <a:spAutoFit/>
          </a:bodyPr>
          <a:lstStyle/>
          <a:p>
            <a:endParaRPr lang="en-GB" dirty="0"/>
          </a:p>
          <a:p>
            <a:pPr marL="285750" indent="-285750">
              <a:buFont typeface="Arial" panose="020B0604020202020204" pitchFamily="34" charset="0"/>
              <a:buChar char="•"/>
            </a:pPr>
            <a:r>
              <a:rPr lang="en-GB" dirty="0"/>
              <a:t>Think about your customers at every stage</a:t>
            </a:r>
          </a:p>
          <a:p>
            <a:endParaRPr lang="en-GB" dirty="0"/>
          </a:p>
          <a:p>
            <a:pPr marL="285750" indent="-285750">
              <a:buFont typeface="Arial" panose="020B0604020202020204" pitchFamily="34" charset="0"/>
              <a:buChar char="•"/>
            </a:pPr>
            <a:r>
              <a:rPr lang="en-GB" dirty="0"/>
              <a:t>Will your processes and testing stand up to the challenge?</a:t>
            </a:r>
          </a:p>
          <a:p>
            <a:endParaRPr lang="en-GB" dirty="0"/>
          </a:p>
          <a:p>
            <a:pPr marL="285750" indent="-285750">
              <a:buFont typeface="Arial" panose="020B0604020202020204" pitchFamily="34" charset="0"/>
              <a:buChar char="•"/>
            </a:pPr>
            <a:r>
              <a:rPr lang="en-GB" dirty="0"/>
              <a:t>Can you identify any poor practices in your firm? If not why not?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Log and evidence is key!!</a:t>
            </a:r>
          </a:p>
          <a:p>
            <a:pPr marL="914400" lvl="1" indent="-457200">
              <a:buFont typeface="Arial" panose="020B0604020202020204" pitchFamily="34" charset="0"/>
              <a:buChar char="•"/>
            </a:pPr>
            <a:endParaRPr lang="en-GB" sz="1800" dirty="0"/>
          </a:p>
          <a:p>
            <a:pPr lvl="1"/>
            <a:endParaRPr lang="en-GB" sz="1800" dirty="0"/>
          </a:p>
        </p:txBody>
      </p:sp>
    </p:spTree>
    <p:extLst>
      <p:ext uri="{BB962C8B-B14F-4D97-AF65-F5344CB8AC3E}">
        <p14:creationId xmlns:p14="http://schemas.microsoft.com/office/powerpoint/2010/main" val="59089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79359-67ED-43B4-B039-0C04945F0FEB}"/>
              </a:ext>
            </a:extLst>
          </p:cNvPr>
          <p:cNvSpPr/>
          <p:nvPr/>
        </p:nvSpPr>
        <p:spPr>
          <a:xfrm>
            <a:off x="3935047" y="548680"/>
            <a:ext cx="4682692" cy="769441"/>
          </a:xfrm>
          <a:prstGeom prst="rect">
            <a:avLst/>
          </a:prstGeom>
          <a:noFill/>
        </p:spPr>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Vulnerable clients</a:t>
            </a:r>
            <a:endParaRPr lang="en-US" sz="44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endParaRPr>
          </a:p>
        </p:txBody>
      </p:sp>
      <p:sp>
        <p:nvSpPr>
          <p:cNvPr id="6" name="TextBox 5">
            <a:extLst>
              <a:ext uri="{FF2B5EF4-FFF2-40B4-BE49-F238E27FC236}">
                <a16:creationId xmlns:a16="http://schemas.microsoft.com/office/drawing/2014/main" id="{9A96B074-0120-451D-8B01-8B9DDF9F7D4C}"/>
              </a:ext>
            </a:extLst>
          </p:cNvPr>
          <p:cNvSpPr txBox="1"/>
          <p:nvPr/>
        </p:nvSpPr>
        <p:spPr>
          <a:xfrm>
            <a:off x="1413892" y="1628800"/>
            <a:ext cx="10585176" cy="3139321"/>
          </a:xfrm>
          <a:prstGeom prst="rect">
            <a:avLst/>
          </a:prstGeom>
          <a:noFill/>
        </p:spPr>
        <p:txBody>
          <a:bodyPr wrap="square">
            <a:spAutoFit/>
          </a:bodyPr>
          <a:lstStyle/>
          <a:p>
            <a:pPr marL="914400" lvl="1" indent="-457200">
              <a:buFont typeface="Arial" panose="020B0604020202020204" pitchFamily="34" charset="0"/>
              <a:buChar char="•"/>
            </a:pPr>
            <a:r>
              <a:rPr lang="en-GB" sz="1800" dirty="0"/>
              <a:t>To ensure good outcomes for customers in vulnerable circumstances, firms should:</a:t>
            </a:r>
          </a:p>
          <a:p>
            <a:pPr marL="914400" lvl="1" indent="-457200">
              <a:buFont typeface="Arial" panose="020B0604020202020204" pitchFamily="34" charset="0"/>
              <a:buChar char="•"/>
            </a:pPr>
            <a:endParaRPr lang="en-GB" dirty="0"/>
          </a:p>
          <a:p>
            <a:pPr marL="914400" lvl="1" indent="-457200">
              <a:buFont typeface="Arial" panose="020B0604020202020204" pitchFamily="34" charset="0"/>
              <a:buChar char="•"/>
            </a:pPr>
            <a:r>
              <a:rPr lang="en-GB" dirty="0"/>
              <a:t>Understand the needs of their target market or customer base</a:t>
            </a:r>
          </a:p>
          <a:p>
            <a:pPr marL="914400" lvl="1" indent="-457200">
              <a:buFont typeface="Arial" panose="020B0604020202020204" pitchFamily="34" charset="0"/>
              <a:buChar char="•"/>
            </a:pPr>
            <a:endParaRPr lang="en-GB" dirty="0"/>
          </a:p>
          <a:p>
            <a:pPr marL="914400" lvl="1" indent="-457200">
              <a:buFont typeface="Arial" panose="020B0604020202020204" pitchFamily="34" charset="0"/>
              <a:buChar char="•"/>
            </a:pPr>
            <a:r>
              <a:rPr lang="en-GB" dirty="0"/>
              <a:t>Make sure staff have the risk skills to recognise and respond to the needs of vulnerable customers</a:t>
            </a:r>
          </a:p>
          <a:p>
            <a:pPr marL="914400" lvl="1" indent="-457200">
              <a:buFont typeface="Arial" panose="020B0604020202020204" pitchFamily="34" charset="0"/>
              <a:buChar char="•"/>
            </a:pPr>
            <a:endParaRPr lang="en-GB" dirty="0"/>
          </a:p>
          <a:p>
            <a:pPr marL="914400" lvl="1" indent="-457200">
              <a:buFont typeface="Arial" panose="020B0604020202020204" pitchFamily="34" charset="0"/>
              <a:buChar char="•"/>
            </a:pPr>
            <a:r>
              <a:rPr lang="en-GB" dirty="0"/>
              <a:t>Ensure you can respond to client needs through the right products, communications and provisions</a:t>
            </a:r>
          </a:p>
          <a:p>
            <a:pPr marL="914400" lvl="1" indent="-457200">
              <a:buFont typeface="Arial" panose="020B0604020202020204" pitchFamily="34" charset="0"/>
              <a:buChar char="•"/>
            </a:pPr>
            <a:endParaRPr lang="en-GB" dirty="0"/>
          </a:p>
          <a:p>
            <a:pPr marL="914400" lvl="1" indent="-457200">
              <a:buFont typeface="Arial" panose="020B0604020202020204" pitchFamily="34" charset="0"/>
              <a:buChar char="•"/>
            </a:pPr>
            <a:r>
              <a:rPr lang="en-GB" dirty="0"/>
              <a:t>Monitor and assess if you are meeting those needs and make improvements where necessary</a:t>
            </a:r>
          </a:p>
          <a:p>
            <a:pPr marL="914400" lvl="1" indent="-457200">
              <a:buFont typeface="Arial" panose="020B0604020202020204" pitchFamily="34" charset="0"/>
              <a:buChar char="•"/>
            </a:pPr>
            <a:endParaRPr lang="en-GB" sz="1800" dirty="0"/>
          </a:p>
          <a:p>
            <a:pPr lvl="1"/>
            <a:endParaRPr lang="en-GB" sz="1800" dirty="0"/>
          </a:p>
        </p:txBody>
      </p:sp>
    </p:spTree>
    <p:extLst>
      <p:ext uri="{BB962C8B-B14F-4D97-AF65-F5344CB8AC3E}">
        <p14:creationId xmlns:p14="http://schemas.microsoft.com/office/powerpoint/2010/main" val="258649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79359-67ED-43B4-B039-0C04945F0FEB}"/>
              </a:ext>
            </a:extLst>
          </p:cNvPr>
          <p:cNvSpPr/>
          <p:nvPr/>
        </p:nvSpPr>
        <p:spPr>
          <a:xfrm>
            <a:off x="4260446" y="548680"/>
            <a:ext cx="4031873" cy="769441"/>
          </a:xfrm>
          <a:prstGeom prst="rect">
            <a:avLst/>
          </a:prstGeom>
          <a:noFill/>
        </p:spPr>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Four Outcomes</a:t>
            </a:r>
            <a:endParaRPr lang="en-US" sz="44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endParaRPr>
          </a:p>
        </p:txBody>
      </p:sp>
      <p:sp>
        <p:nvSpPr>
          <p:cNvPr id="6" name="TextBox 5">
            <a:extLst>
              <a:ext uri="{FF2B5EF4-FFF2-40B4-BE49-F238E27FC236}">
                <a16:creationId xmlns:a16="http://schemas.microsoft.com/office/drawing/2014/main" id="{9A96B074-0120-451D-8B01-8B9DDF9F7D4C}"/>
              </a:ext>
            </a:extLst>
          </p:cNvPr>
          <p:cNvSpPr txBox="1"/>
          <p:nvPr/>
        </p:nvSpPr>
        <p:spPr>
          <a:xfrm>
            <a:off x="1413892" y="1628800"/>
            <a:ext cx="10585176" cy="2585323"/>
          </a:xfrm>
          <a:prstGeom prst="rect">
            <a:avLst/>
          </a:prstGeom>
          <a:noFill/>
        </p:spPr>
        <p:txBody>
          <a:bodyPr wrap="square">
            <a:spAutoFit/>
          </a:bodyPr>
          <a:lstStyle/>
          <a:p>
            <a:pPr marL="914400" lvl="1" indent="-457200">
              <a:buFont typeface="Arial" panose="020B0604020202020204" pitchFamily="34" charset="0"/>
              <a:buChar char="•"/>
            </a:pPr>
            <a:r>
              <a:rPr lang="en-GB" sz="1800" dirty="0"/>
              <a:t>Products and services</a:t>
            </a:r>
          </a:p>
          <a:p>
            <a:pPr marL="914400" lvl="1" indent="-457200">
              <a:buFont typeface="Arial" panose="020B0604020202020204" pitchFamily="34" charset="0"/>
              <a:buChar char="•"/>
            </a:pPr>
            <a:endParaRPr lang="en-GB" dirty="0"/>
          </a:p>
          <a:p>
            <a:pPr marL="914400" lvl="1" indent="-457200">
              <a:buFont typeface="Arial" panose="020B0604020202020204" pitchFamily="34" charset="0"/>
              <a:buChar char="•"/>
            </a:pPr>
            <a:r>
              <a:rPr lang="en-GB" dirty="0"/>
              <a:t>Price and value</a:t>
            </a:r>
          </a:p>
          <a:p>
            <a:pPr marL="914400" lvl="1" indent="-457200">
              <a:buFont typeface="Arial" panose="020B0604020202020204" pitchFamily="34" charset="0"/>
              <a:buChar char="•"/>
            </a:pPr>
            <a:endParaRPr lang="en-GB" dirty="0"/>
          </a:p>
          <a:p>
            <a:pPr marL="914400" lvl="1" indent="-457200">
              <a:buFont typeface="Arial" panose="020B0604020202020204" pitchFamily="34" charset="0"/>
              <a:buChar char="•"/>
            </a:pPr>
            <a:r>
              <a:rPr lang="en-GB" dirty="0"/>
              <a:t>Consumer understanding</a:t>
            </a:r>
          </a:p>
          <a:p>
            <a:pPr marL="914400" lvl="1" indent="-457200">
              <a:buFont typeface="Arial" panose="020B0604020202020204" pitchFamily="34" charset="0"/>
              <a:buChar char="•"/>
            </a:pPr>
            <a:endParaRPr lang="en-GB" dirty="0"/>
          </a:p>
          <a:p>
            <a:pPr marL="914400" lvl="1" indent="-457200">
              <a:buFont typeface="Arial" panose="020B0604020202020204" pitchFamily="34" charset="0"/>
              <a:buChar char="•"/>
            </a:pPr>
            <a:r>
              <a:rPr lang="en-GB" dirty="0"/>
              <a:t>Consumer support</a:t>
            </a:r>
          </a:p>
          <a:p>
            <a:pPr marL="914400" lvl="1" indent="-457200">
              <a:buFont typeface="Arial" panose="020B0604020202020204" pitchFamily="34" charset="0"/>
              <a:buChar char="•"/>
            </a:pPr>
            <a:endParaRPr lang="en-GB" sz="1800" dirty="0"/>
          </a:p>
          <a:p>
            <a:pPr lvl="1"/>
            <a:endParaRPr lang="en-GB" sz="1800" dirty="0"/>
          </a:p>
        </p:txBody>
      </p:sp>
    </p:spTree>
    <p:extLst>
      <p:ext uri="{BB962C8B-B14F-4D97-AF65-F5344CB8AC3E}">
        <p14:creationId xmlns:p14="http://schemas.microsoft.com/office/powerpoint/2010/main" val="32469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79359-67ED-43B4-B039-0C04945F0FEB}"/>
              </a:ext>
            </a:extLst>
          </p:cNvPr>
          <p:cNvSpPr/>
          <p:nvPr/>
        </p:nvSpPr>
        <p:spPr>
          <a:xfrm>
            <a:off x="3483004" y="548680"/>
            <a:ext cx="5586786"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Products and services</a:t>
            </a:r>
          </a:p>
        </p:txBody>
      </p:sp>
      <p:sp>
        <p:nvSpPr>
          <p:cNvPr id="6" name="TextBox 5">
            <a:extLst>
              <a:ext uri="{FF2B5EF4-FFF2-40B4-BE49-F238E27FC236}">
                <a16:creationId xmlns:a16="http://schemas.microsoft.com/office/drawing/2014/main" id="{9A96B074-0120-451D-8B01-8B9DDF9F7D4C}"/>
              </a:ext>
            </a:extLst>
          </p:cNvPr>
          <p:cNvSpPr txBox="1"/>
          <p:nvPr/>
        </p:nvSpPr>
        <p:spPr>
          <a:xfrm>
            <a:off x="1413892" y="1628800"/>
            <a:ext cx="10585176" cy="3970318"/>
          </a:xfrm>
          <a:prstGeom prst="rect">
            <a:avLst/>
          </a:prstGeom>
          <a:noFill/>
        </p:spPr>
        <p:txBody>
          <a:bodyPr wrap="square">
            <a:spAutoFit/>
          </a:bodyPr>
          <a:lstStyle/>
          <a:p>
            <a:pPr lvl="1"/>
            <a:r>
              <a:rPr lang="en-GB" dirty="0"/>
              <a:t>W</a:t>
            </a:r>
            <a:r>
              <a:rPr lang="en-GB" sz="1800" dirty="0"/>
              <a:t>hat the FCA say:</a:t>
            </a:r>
          </a:p>
          <a:p>
            <a:pPr marL="914400" lvl="1" indent="-457200">
              <a:buFont typeface="Arial" panose="020B0604020202020204" pitchFamily="34" charset="0"/>
              <a:buChar char="•"/>
            </a:pPr>
            <a:endParaRPr lang="en-GB" sz="1800" dirty="0"/>
          </a:p>
          <a:p>
            <a:pPr lvl="1"/>
            <a:r>
              <a:rPr lang="en-GB" i="1" dirty="0"/>
              <a:t>“We want all products and services for retail customers to be fit for purpose. We want them to be designed to meet consumers’ needs and targeted at those consumers. These are essential steps if firms are to act to deliver good outcomes to consumers.”</a:t>
            </a:r>
          </a:p>
          <a:p>
            <a:pPr lvl="1"/>
            <a:endParaRPr lang="en-GB" sz="1800" i="1" dirty="0"/>
          </a:p>
          <a:p>
            <a:pPr lvl="1"/>
            <a:r>
              <a:rPr lang="en-GB" dirty="0"/>
              <a:t>What the FCA want you to consider:</a:t>
            </a:r>
          </a:p>
          <a:p>
            <a:pPr lvl="1"/>
            <a:endParaRPr lang="en-GB" dirty="0"/>
          </a:p>
          <a:p>
            <a:pPr marL="742950" lvl="1" indent="-285750">
              <a:buFont typeface="Arial" panose="020B0604020202020204" pitchFamily="34" charset="0"/>
              <a:buChar char="•"/>
            </a:pPr>
            <a:r>
              <a:rPr lang="en-GB" dirty="0"/>
              <a:t>Who are the customers for your products and services / target market?</a:t>
            </a:r>
          </a:p>
          <a:p>
            <a:pPr marL="742950" lvl="1" indent="-285750">
              <a:buFont typeface="Arial" panose="020B0604020202020204" pitchFamily="34" charset="0"/>
              <a:buChar char="•"/>
            </a:pPr>
            <a:r>
              <a:rPr lang="en-GB" dirty="0"/>
              <a:t>Actions in relation to identifying the needs of customers in vulnerable circumstances </a:t>
            </a:r>
          </a:p>
          <a:p>
            <a:pPr marL="742950" lvl="1" indent="-285750">
              <a:buFont typeface="Arial" panose="020B0604020202020204" pitchFamily="34" charset="0"/>
              <a:buChar char="•"/>
            </a:pPr>
            <a:r>
              <a:rPr lang="en-GB" dirty="0"/>
              <a:t>Can you demonstrate your product or service remains appropriate and fulfils the needs of your target market?</a:t>
            </a:r>
          </a:p>
          <a:p>
            <a:pPr lvl="1"/>
            <a:endParaRPr lang="en-GB" sz="1800" i="1" dirty="0"/>
          </a:p>
          <a:p>
            <a:pPr lvl="1"/>
            <a:endParaRPr lang="en-GB" sz="1800" dirty="0"/>
          </a:p>
        </p:txBody>
      </p:sp>
    </p:spTree>
    <p:extLst>
      <p:ext uri="{BB962C8B-B14F-4D97-AF65-F5344CB8AC3E}">
        <p14:creationId xmlns:p14="http://schemas.microsoft.com/office/powerpoint/2010/main" val="251203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79359-67ED-43B4-B039-0C04945F0FEB}"/>
              </a:ext>
            </a:extLst>
          </p:cNvPr>
          <p:cNvSpPr/>
          <p:nvPr/>
        </p:nvSpPr>
        <p:spPr>
          <a:xfrm>
            <a:off x="4281301" y="548680"/>
            <a:ext cx="3990195"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Price and value</a:t>
            </a:r>
          </a:p>
        </p:txBody>
      </p:sp>
      <p:sp>
        <p:nvSpPr>
          <p:cNvPr id="6" name="TextBox 5">
            <a:extLst>
              <a:ext uri="{FF2B5EF4-FFF2-40B4-BE49-F238E27FC236}">
                <a16:creationId xmlns:a16="http://schemas.microsoft.com/office/drawing/2014/main" id="{9A96B074-0120-451D-8B01-8B9DDF9F7D4C}"/>
              </a:ext>
            </a:extLst>
          </p:cNvPr>
          <p:cNvSpPr txBox="1"/>
          <p:nvPr/>
        </p:nvSpPr>
        <p:spPr>
          <a:xfrm>
            <a:off x="1413892" y="1628800"/>
            <a:ext cx="10585176" cy="5078313"/>
          </a:xfrm>
          <a:prstGeom prst="rect">
            <a:avLst/>
          </a:prstGeom>
          <a:noFill/>
        </p:spPr>
        <p:txBody>
          <a:bodyPr wrap="square">
            <a:spAutoFit/>
          </a:bodyPr>
          <a:lstStyle/>
          <a:p>
            <a:pPr lvl="1"/>
            <a:r>
              <a:rPr lang="en-GB" dirty="0"/>
              <a:t>W</a:t>
            </a:r>
            <a:r>
              <a:rPr lang="en-GB" sz="1800" dirty="0"/>
              <a:t>hat the FCA say:</a:t>
            </a:r>
          </a:p>
          <a:p>
            <a:pPr marL="914400" lvl="1" indent="-457200">
              <a:buFont typeface="Arial" panose="020B0604020202020204" pitchFamily="34" charset="0"/>
              <a:buChar char="•"/>
            </a:pPr>
            <a:endParaRPr lang="en-GB" sz="1800" dirty="0"/>
          </a:p>
          <a:p>
            <a:pPr lvl="1"/>
            <a:r>
              <a:rPr lang="en-GB" i="1" dirty="0"/>
              <a:t>“We want all consumers to receive fair value. Value is about more than just price, and we want firms to assess their products and services in the round to ensure there is a reasonable relationship between the price paid for a product or service and the overall benefit a consumer receives from it.”</a:t>
            </a:r>
          </a:p>
          <a:p>
            <a:pPr lvl="1"/>
            <a:endParaRPr lang="en-GB" sz="1800" i="1" dirty="0"/>
          </a:p>
          <a:p>
            <a:pPr lvl="1"/>
            <a:r>
              <a:rPr lang="en-GB" dirty="0"/>
              <a:t>What the FCA want you to consider:</a:t>
            </a:r>
          </a:p>
          <a:p>
            <a:endParaRPr lang="en-GB" dirty="0"/>
          </a:p>
          <a:p>
            <a:pPr marL="742950" lvl="1" indent="-285750">
              <a:buFont typeface="Arial" panose="020B0604020202020204" pitchFamily="34" charset="0"/>
              <a:buChar char="•"/>
            </a:pPr>
            <a:r>
              <a:rPr lang="en-GB" dirty="0"/>
              <a:t>How you demonstrate that the price of the product or service represents fair value for different consumer groups, including those with vulnerable characteristics?</a:t>
            </a:r>
          </a:p>
          <a:p>
            <a:pPr marL="742950" lvl="1" indent="-285750">
              <a:buFont typeface="Arial" panose="020B0604020202020204" pitchFamily="34" charset="0"/>
              <a:buChar char="•"/>
            </a:pPr>
            <a:r>
              <a:rPr lang="en-GB" dirty="0"/>
              <a:t>Fee structure, and if it is offering value for different target markets</a:t>
            </a:r>
          </a:p>
          <a:p>
            <a:pPr marL="742950" lvl="1" indent="-285750">
              <a:buFont typeface="Arial" panose="020B0604020202020204" pitchFamily="34" charset="0"/>
              <a:buChar char="•"/>
            </a:pPr>
            <a:r>
              <a:rPr lang="en-GB" dirty="0"/>
              <a:t>Transparency on all costs and charges</a:t>
            </a:r>
          </a:p>
          <a:p>
            <a:pPr marL="742950" lvl="1" indent="-285750">
              <a:buFont typeface="Arial" panose="020B0604020202020204" pitchFamily="34" charset="0"/>
              <a:buChar char="•"/>
            </a:pPr>
            <a:r>
              <a:rPr lang="en-GB" dirty="0"/>
              <a:t>What data, MI and other intelligence you can use to monitor the fair value of products and services on an ongoing basis? How regularly will you review this material, and what action is taken as a result?</a:t>
            </a:r>
          </a:p>
          <a:p>
            <a:pPr lvl="1"/>
            <a:endParaRPr lang="en-GB" dirty="0"/>
          </a:p>
          <a:p>
            <a:pPr marL="742950" lvl="1" indent="-285750">
              <a:buFont typeface="Arial" panose="020B0604020202020204" pitchFamily="34" charset="0"/>
              <a:buChar char="•"/>
            </a:pPr>
            <a:endParaRPr lang="en-GB" dirty="0"/>
          </a:p>
          <a:p>
            <a:pPr lvl="1"/>
            <a:endParaRPr lang="en-GB" sz="1800" i="1" dirty="0"/>
          </a:p>
          <a:p>
            <a:pPr lvl="1"/>
            <a:endParaRPr lang="en-GB" sz="1800" dirty="0"/>
          </a:p>
        </p:txBody>
      </p:sp>
    </p:spTree>
    <p:extLst>
      <p:ext uri="{BB962C8B-B14F-4D97-AF65-F5344CB8AC3E}">
        <p14:creationId xmlns:p14="http://schemas.microsoft.com/office/powerpoint/2010/main" val="3179875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79359-67ED-43B4-B039-0C04945F0FEB}"/>
              </a:ext>
            </a:extLst>
          </p:cNvPr>
          <p:cNvSpPr/>
          <p:nvPr/>
        </p:nvSpPr>
        <p:spPr>
          <a:xfrm>
            <a:off x="3006917" y="548680"/>
            <a:ext cx="6538970" cy="769441"/>
          </a:xfrm>
          <a:prstGeom prst="rect">
            <a:avLst/>
          </a:prstGeom>
          <a:noFill/>
        </p:spPr>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Consumer understanding</a:t>
            </a:r>
            <a:endParaRPr lang="en-US" sz="44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endParaRPr>
          </a:p>
        </p:txBody>
      </p:sp>
      <p:sp>
        <p:nvSpPr>
          <p:cNvPr id="6" name="TextBox 5">
            <a:extLst>
              <a:ext uri="{FF2B5EF4-FFF2-40B4-BE49-F238E27FC236}">
                <a16:creationId xmlns:a16="http://schemas.microsoft.com/office/drawing/2014/main" id="{9A96B074-0120-451D-8B01-8B9DDF9F7D4C}"/>
              </a:ext>
            </a:extLst>
          </p:cNvPr>
          <p:cNvSpPr txBox="1"/>
          <p:nvPr/>
        </p:nvSpPr>
        <p:spPr>
          <a:xfrm>
            <a:off x="1413892" y="1628800"/>
            <a:ext cx="10585176" cy="4801314"/>
          </a:xfrm>
          <a:prstGeom prst="rect">
            <a:avLst/>
          </a:prstGeom>
          <a:noFill/>
        </p:spPr>
        <p:txBody>
          <a:bodyPr wrap="square">
            <a:spAutoFit/>
          </a:bodyPr>
          <a:lstStyle/>
          <a:p>
            <a:pPr lvl="1"/>
            <a:r>
              <a:rPr lang="en-GB" dirty="0"/>
              <a:t>W</a:t>
            </a:r>
            <a:r>
              <a:rPr lang="en-GB" sz="1800" dirty="0"/>
              <a:t>hat the FCA say:</a:t>
            </a:r>
          </a:p>
          <a:p>
            <a:pPr marL="914400" lvl="1" indent="-457200">
              <a:buFont typeface="Arial" panose="020B0604020202020204" pitchFamily="34" charset="0"/>
              <a:buChar char="•"/>
            </a:pPr>
            <a:endParaRPr lang="en-GB" sz="1800" dirty="0"/>
          </a:p>
          <a:p>
            <a:pPr lvl="1"/>
            <a:r>
              <a:rPr lang="en-GB" i="1" dirty="0"/>
              <a:t>“We want firms’ communications to support and enable consumers to make informed decisions about financial products and services. We want consumers to be given the information they need, at the right time, and presented in a way they can understand.”</a:t>
            </a:r>
          </a:p>
          <a:p>
            <a:pPr lvl="1"/>
            <a:endParaRPr lang="en-GB" sz="1800" i="1" dirty="0"/>
          </a:p>
          <a:p>
            <a:pPr lvl="1"/>
            <a:r>
              <a:rPr lang="en-GB" dirty="0"/>
              <a:t>What the FCA want you to consider:</a:t>
            </a:r>
          </a:p>
          <a:p>
            <a:endParaRPr lang="en-GB" dirty="0"/>
          </a:p>
          <a:p>
            <a:pPr marL="742950" lvl="1" indent="-285750">
              <a:buFont typeface="Arial" panose="020B0604020202020204" pitchFamily="34" charset="0"/>
              <a:buChar char="•"/>
            </a:pPr>
            <a:r>
              <a:rPr lang="en-GB" dirty="0"/>
              <a:t>Are you applying the same standards to ensure your communications are delivering good consumer outcomes as you are to generating sales and revenue?</a:t>
            </a:r>
          </a:p>
          <a:p>
            <a:pPr marL="742950" lvl="1" indent="-285750">
              <a:buFont typeface="Arial" panose="020B0604020202020204" pitchFamily="34" charset="0"/>
              <a:buChar char="•"/>
            </a:pPr>
            <a:r>
              <a:rPr lang="en-GB" dirty="0"/>
              <a:t>Put yourself in your customer’s shoes –how do your communications promote understanding and help your customers avoid foreseeable harm and pursue their financial objectives?</a:t>
            </a:r>
          </a:p>
          <a:p>
            <a:pPr marL="742950" lvl="1" indent="-285750">
              <a:buFont typeface="Arial" panose="020B0604020202020204" pitchFamily="34" charset="0"/>
              <a:buChar char="•"/>
            </a:pPr>
            <a:r>
              <a:rPr lang="en-GB" dirty="0"/>
              <a:t>Communications that are layered, engaging, relevant, simple, well timed?</a:t>
            </a:r>
          </a:p>
          <a:p>
            <a:pPr lvl="1"/>
            <a:endParaRPr lang="en-GB" dirty="0"/>
          </a:p>
          <a:p>
            <a:pPr marL="742950" lvl="1" indent="-285750">
              <a:buFont typeface="Arial" panose="020B0604020202020204" pitchFamily="34" charset="0"/>
              <a:buChar char="•"/>
            </a:pPr>
            <a:endParaRPr lang="en-GB" dirty="0"/>
          </a:p>
          <a:p>
            <a:pPr lvl="1"/>
            <a:endParaRPr lang="en-GB" sz="1800" i="1" dirty="0"/>
          </a:p>
          <a:p>
            <a:pPr lvl="1"/>
            <a:endParaRPr lang="en-GB" sz="1800" dirty="0"/>
          </a:p>
        </p:txBody>
      </p:sp>
    </p:spTree>
    <p:extLst>
      <p:ext uri="{BB962C8B-B14F-4D97-AF65-F5344CB8AC3E}">
        <p14:creationId xmlns:p14="http://schemas.microsoft.com/office/powerpoint/2010/main" val="2755511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79359-67ED-43B4-B039-0C04945F0FEB}"/>
              </a:ext>
            </a:extLst>
          </p:cNvPr>
          <p:cNvSpPr/>
          <p:nvPr/>
        </p:nvSpPr>
        <p:spPr>
          <a:xfrm>
            <a:off x="3860516" y="548680"/>
            <a:ext cx="4831771" cy="769441"/>
          </a:xfrm>
          <a:prstGeom prst="rect">
            <a:avLst/>
          </a:prstGeom>
          <a:noFill/>
        </p:spPr>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Consumer support</a:t>
            </a:r>
            <a:endParaRPr lang="en-US" sz="4400" b="0" cap="none" spc="0" dirty="0">
              <a:ln w="0"/>
              <a:solidFill>
                <a:schemeClr val="accent1"/>
              </a:solidFill>
              <a:effectLst>
                <a:outerShdw blurRad="38100" dist="25400" dir="5400000" algn="ctr" rotWithShape="0">
                  <a:srgbClr val="6E747A">
                    <a:alpha val="43000"/>
                  </a:srgbClr>
                </a:outerShdw>
              </a:effectLst>
              <a:latin typeface="Georgia" panose="02040502050405020303" pitchFamily="18" charset="0"/>
            </a:endParaRPr>
          </a:p>
        </p:txBody>
      </p:sp>
      <p:sp>
        <p:nvSpPr>
          <p:cNvPr id="6" name="TextBox 5">
            <a:extLst>
              <a:ext uri="{FF2B5EF4-FFF2-40B4-BE49-F238E27FC236}">
                <a16:creationId xmlns:a16="http://schemas.microsoft.com/office/drawing/2014/main" id="{9A96B074-0120-451D-8B01-8B9DDF9F7D4C}"/>
              </a:ext>
            </a:extLst>
          </p:cNvPr>
          <p:cNvSpPr txBox="1"/>
          <p:nvPr/>
        </p:nvSpPr>
        <p:spPr>
          <a:xfrm>
            <a:off x="1413892" y="1628800"/>
            <a:ext cx="10585176" cy="5078313"/>
          </a:xfrm>
          <a:prstGeom prst="rect">
            <a:avLst/>
          </a:prstGeom>
          <a:noFill/>
        </p:spPr>
        <p:txBody>
          <a:bodyPr wrap="square">
            <a:spAutoFit/>
          </a:bodyPr>
          <a:lstStyle/>
          <a:p>
            <a:pPr lvl="1"/>
            <a:r>
              <a:rPr lang="en-GB" dirty="0"/>
              <a:t>W</a:t>
            </a:r>
            <a:r>
              <a:rPr lang="en-GB" sz="1800" dirty="0"/>
              <a:t>hat the FCA say:</a:t>
            </a:r>
          </a:p>
          <a:p>
            <a:pPr marL="914400" lvl="1" indent="-457200">
              <a:buFont typeface="Arial" panose="020B0604020202020204" pitchFamily="34" charset="0"/>
              <a:buChar char="•"/>
            </a:pPr>
            <a:endParaRPr lang="en-GB" sz="1800" dirty="0"/>
          </a:p>
          <a:p>
            <a:pPr lvl="1"/>
            <a:r>
              <a:rPr lang="en-GB" i="1" dirty="0"/>
              <a:t>“We want firms to provide a level of support that meets consumers’ needs throughout their relationship with the firm. This means firms’ customer service should enable consumers to realise the benefits of the products and services they buy and ensure they are supported when they want to pursue their financial objectives.”</a:t>
            </a:r>
          </a:p>
          <a:p>
            <a:pPr lvl="1"/>
            <a:endParaRPr lang="en-GB" sz="1800" i="1" dirty="0"/>
          </a:p>
          <a:p>
            <a:pPr lvl="1"/>
            <a:r>
              <a:rPr lang="en-GB" dirty="0"/>
              <a:t>What the FCA want you to consider:</a:t>
            </a:r>
          </a:p>
          <a:p>
            <a:endParaRPr lang="en-GB" dirty="0"/>
          </a:p>
          <a:p>
            <a:pPr marL="742950" lvl="1" indent="-285750">
              <a:buFont typeface="Arial" panose="020B0604020202020204" pitchFamily="34" charset="0"/>
              <a:buChar char="•"/>
            </a:pPr>
            <a:r>
              <a:rPr lang="en-GB" dirty="0"/>
              <a:t>The quality of any post-sale support should be as good as the pre-sale support. </a:t>
            </a:r>
          </a:p>
          <a:p>
            <a:pPr marL="742950" lvl="1" indent="-285750">
              <a:buFont typeface="Arial" panose="020B0604020202020204" pitchFamily="34" charset="0"/>
              <a:buChar char="•"/>
            </a:pPr>
            <a:r>
              <a:rPr lang="en-GB" dirty="0"/>
              <a:t>Again, in your customers shoes –think of any poor customer support you have received –could this happen to your customers in your firm?</a:t>
            </a:r>
          </a:p>
          <a:p>
            <a:pPr marL="742950" lvl="1" indent="-285750">
              <a:buFont typeface="Arial" panose="020B0604020202020204" pitchFamily="34" charset="0"/>
              <a:buChar char="•"/>
            </a:pPr>
            <a:r>
              <a:rPr lang="en-GB" dirty="0"/>
              <a:t>What data and MI can you use? e.g. common themes in your feedback or complaints</a:t>
            </a:r>
          </a:p>
          <a:p>
            <a:pPr marL="742950" lvl="1" indent="-285750">
              <a:buFont typeface="Arial" panose="020B0604020202020204" pitchFamily="34" charset="0"/>
              <a:buChar char="•"/>
            </a:pPr>
            <a:r>
              <a:rPr lang="en-GB" dirty="0"/>
              <a:t>Changing working patterns for you and your customers</a:t>
            </a:r>
          </a:p>
          <a:p>
            <a:pPr lvl="1"/>
            <a:endParaRPr lang="en-GB" dirty="0"/>
          </a:p>
          <a:p>
            <a:pPr marL="742950" lvl="1" indent="-285750">
              <a:buFont typeface="Arial" panose="020B0604020202020204" pitchFamily="34" charset="0"/>
              <a:buChar char="•"/>
            </a:pPr>
            <a:endParaRPr lang="en-GB" dirty="0"/>
          </a:p>
          <a:p>
            <a:pPr lvl="1"/>
            <a:endParaRPr lang="en-GB" sz="1800" i="1" dirty="0"/>
          </a:p>
          <a:p>
            <a:pPr lvl="1"/>
            <a:endParaRPr lang="en-GB" sz="1800" dirty="0"/>
          </a:p>
        </p:txBody>
      </p:sp>
    </p:spTree>
    <p:extLst>
      <p:ext uri="{BB962C8B-B14F-4D97-AF65-F5344CB8AC3E}">
        <p14:creationId xmlns:p14="http://schemas.microsoft.com/office/powerpoint/2010/main" val="874734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waves nature presentation (widescreen).potx" id="{1FE9163D-5548-432F-82B6-65BFDB1BFAF3}" vid="{2D48191D-94F2-482B-9433-3810ECBC6178}"/>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3B041DF144D54B92E467052FFF20A4" ma:contentTypeVersion="16" ma:contentTypeDescription="Create a new document." ma:contentTypeScope="" ma:versionID="951427a64b23adfaa96fa99523c9011e">
  <xsd:schema xmlns:xsd="http://www.w3.org/2001/XMLSchema" xmlns:xs="http://www.w3.org/2001/XMLSchema" xmlns:p="http://schemas.microsoft.com/office/2006/metadata/properties" xmlns:ns2="032c45c1-2fda-42c4-ae46-fe7a9d320505" xmlns:ns3="2b8222ee-4e85-44fb-9254-a3e5a9611e82" targetNamespace="http://schemas.microsoft.com/office/2006/metadata/properties" ma:root="true" ma:fieldsID="3820cfcfc3b0d6fd00afa5b1047c794f" ns2:_="" ns3:_="">
    <xsd:import namespace="032c45c1-2fda-42c4-ae46-fe7a9d320505"/>
    <xsd:import namespace="2b8222ee-4e85-44fb-9254-a3e5a9611e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c45c1-2fda-42c4-ae46-fe7a9d320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0903da0-b07a-47cf-afd2-d8027cca5a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8222ee-4e85-44fb-9254-a3e5a9611e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a8527f4-ba14-4afd-a04b-4654b8e7c2f9}" ma:internalName="TaxCatchAll" ma:showField="CatchAllData" ma:web="2b8222ee-4e85-44fb-9254-a3e5a9611e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8222ee-4e85-44fb-9254-a3e5a9611e82" xsi:nil="true"/>
    <lcf76f155ced4ddcb4097134ff3c332f xmlns="032c45c1-2fda-42c4-ae46-fe7a9d32050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D42404-A7A2-4B74-9F2C-D1CA918FDF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c45c1-2fda-42c4-ae46-fe7a9d320505"/>
    <ds:schemaRef ds:uri="2b8222ee-4e85-44fb-9254-a3e5a9611e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3.xml><?xml version="1.0" encoding="utf-8"?>
<ds:datastoreItem xmlns:ds="http://schemas.openxmlformats.org/officeDocument/2006/customXml" ds:itemID="{045C5BB1-9D2C-412A-AE6C-0FC75190A4CE}">
  <ds:schemaRefs>
    <ds:schemaRef ds:uri="d03436d2-a46e-45ce-a223-edc1af65961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2b8222ee-4e85-44fb-9254-a3e5a9611e82"/>
    <ds:schemaRef ds:uri="032c45c1-2fda-42c4-ae46-fe7a9d320505"/>
  </ds:schemaRefs>
</ds:datastoreItem>
</file>

<file path=docProps/app.xml><?xml version="1.0" encoding="utf-8"?>
<Properties xmlns="http://schemas.openxmlformats.org/officeDocument/2006/extended-properties" xmlns:vt="http://schemas.openxmlformats.org/officeDocument/2006/docPropsVTypes">
  <Template>tf02901025 (1)</Template>
  <TotalTime>1163</TotalTime>
  <Words>1389</Words>
  <Application>Microsoft Office PowerPoint</Application>
  <PresentationFormat>Custom</PresentationFormat>
  <Paragraphs>149</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Georgia</vt:lpstr>
      <vt:lpstr>Ocean Waves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Update</dc:title>
  <dc:creator>Charlotte Holman</dc:creator>
  <cp:lastModifiedBy>Sarah Whitelock</cp:lastModifiedBy>
  <cp:revision>327</cp:revision>
  <cp:lastPrinted>2017-08-22T10:14:57Z</cp:lastPrinted>
  <dcterms:created xsi:type="dcterms:W3CDTF">2017-08-17T14:10:02Z</dcterms:created>
  <dcterms:modified xsi:type="dcterms:W3CDTF">2023-06-01T13:40:24Z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0x010100A03B041DF144D54B92E467052FFF20A4</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