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Poppins Medium" charset="1" panose="02000000000000000000"/>
      <p:regular r:id="rId15"/>
    </p:embeddedFont>
    <p:embeddedFont>
      <p:font typeface="Arya 1" charset="1" panose="02000503040000020004"/>
      <p:regular r:id="rId16"/>
    </p:embeddedFont>
    <p:embeddedFont>
      <p:font typeface="Poppins" charset="1" panose="00000500000000000000"/>
      <p:regular r:id="rId17"/>
    </p:embeddedFont>
    <p:embeddedFont>
      <p:font typeface="Poppins Bold" charset="1" panose="00000800000000000000"/>
      <p:regular r:id="rId18"/>
    </p:embeddedFont>
    <p:embeddedFont>
      <p:font typeface="Inter Bold" charset="1" panose="020B0802030000000004"/>
      <p:regular r:id="rId19"/>
    </p:embeddedFont>
    <p:embeddedFont>
      <p:font typeface="Poppins Semi-Bold" charset="1" panose="00000700000000000000"/>
      <p:regular r:id="rId20"/>
    </p:embeddedFont>
    <p:embeddedFont>
      <p:font typeface="Inter" charset="1" panose="020B0502030000000004"/>
      <p:regular r:id="rId21"/>
    </p:embeddedFont>
    <p:embeddedFont>
      <p:font typeface="Open Sans Bold" charset="1" panose="00000000000000000000"/>
      <p:regular r:id="rId22"/>
    </p:embeddedFont>
    <p:embeddedFont>
      <p:font typeface="Inter Heavy" charset="1" panose="02000503000000020004"/>
      <p:regular r:id="rId23"/>
    </p:embeddedFont>
    <p:embeddedFont>
      <p:font typeface="Arya 2" charset="1" panose="020005030400000200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6" Type="http://schemas.openxmlformats.org/officeDocument/2006/relationships/customXml" Target="../customXml/item2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25" Type="http://schemas.openxmlformats.org/officeDocument/2006/relationships/customXml" Target="../customXml/item1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font" Target="fonts/font24.fntdata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VAE69Fre470.mp4" Type="http://schemas.openxmlformats.org/officeDocument/2006/relationships/video"/><Relationship Id="rId4" Target="../media/VAE69Fre470.mp4" Type="http://schemas.microsoft.com/office/2007/relationships/media"/><Relationship Id="rId5" Target="../media/image2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22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10944" t="20137" r="15687" b="35528"/>
          <a:stretch>
            <a:fillRect/>
          </a:stretch>
        </p:blipFill>
        <p:spPr>
          <a:xfrm flipH="false" flipV="false" rot="0">
            <a:off x="2157742" y="0"/>
            <a:ext cx="7232606" cy="4370445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0010422" y="721921"/>
            <a:ext cx="4583735" cy="3648524"/>
          </a:xfrm>
          <a:custGeom>
            <a:avLst/>
            <a:gdLst/>
            <a:ahLst/>
            <a:cxnLst/>
            <a:rect r="r" b="b" t="t" l="l"/>
            <a:pathLst>
              <a:path h="3648524" w="4583735">
                <a:moveTo>
                  <a:pt x="0" y="0"/>
                </a:moveTo>
                <a:lnTo>
                  <a:pt x="4583735" y="0"/>
                </a:lnTo>
                <a:lnTo>
                  <a:pt x="4583735" y="3648524"/>
                </a:lnTo>
                <a:lnTo>
                  <a:pt x="0" y="36485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62975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5813224"/>
            <a:ext cx="18288000" cy="4941719"/>
          </a:xfrm>
          <a:custGeom>
            <a:avLst/>
            <a:gdLst/>
            <a:ahLst/>
            <a:cxnLst/>
            <a:rect r="r" b="b" t="t" l="l"/>
            <a:pathLst>
              <a:path h="4941719" w="18288000">
                <a:moveTo>
                  <a:pt x="0" y="0"/>
                </a:moveTo>
                <a:lnTo>
                  <a:pt x="18288000" y="0"/>
                </a:lnTo>
                <a:lnTo>
                  <a:pt x="18288000" y="4941719"/>
                </a:lnTo>
                <a:lnTo>
                  <a:pt x="0" y="49417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450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51536" y="4594023"/>
            <a:ext cx="10523190" cy="895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5249">
                <a:solidFill>
                  <a:srgbClr val="49C5B1"/>
                </a:solidFill>
                <a:latin typeface="Poppins Medium"/>
              </a:rPr>
              <a:t>We build thriving communities.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396973" y="-1207460"/>
            <a:ext cx="12701920" cy="12701920"/>
            <a:chOff x="0" y="0"/>
            <a:chExt cx="1708150" cy="17081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2E1A4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299058" y="699158"/>
            <a:ext cx="2843123" cy="2843123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9C5B1">
                <a:alpha val="64706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213619" y="5652534"/>
            <a:ext cx="661233" cy="661233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3B2CF">
                <a:alpha val="64706"/>
              </a:srgbClr>
            </a:solidFill>
          </p:spPr>
        </p:sp>
      </p:grpSp>
      <p:sp>
        <p:nvSpPr>
          <p:cNvPr name="AutoShape 8" id="8"/>
          <p:cNvSpPr/>
          <p:nvPr/>
        </p:nvSpPr>
        <p:spPr>
          <a:xfrm rot="0">
            <a:off x="2827144" y="4506186"/>
            <a:ext cx="5258495" cy="0"/>
          </a:xfrm>
          <a:prstGeom prst="line">
            <a:avLst/>
          </a:prstGeom>
          <a:ln cap="rnd" w="19050">
            <a:solidFill>
              <a:srgbClr val="9D9D9D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2956990" y="5094223"/>
            <a:ext cx="5128649" cy="0"/>
          </a:xfrm>
          <a:prstGeom prst="line">
            <a:avLst/>
          </a:prstGeom>
          <a:ln cap="rnd" w="19050">
            <a:solidFill>
              <a:srgbClr val="9D9D9D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rot="0">
            <a:off x="4718418" y="6821138"/>
            <a:ext cx="3367220" cy="0"/>
          </a:xfrm>
          <a:prstGeom prst="line">
            <a:avLst/>
          </a:prstGeom>
          <a:ln cap="rnd" w="19050">
            <a:solidFill>
              <a:srgbClr val="9D9D9D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3697509" y="7954146"/>
            <a:ext cx="4388130" cy="0"/>
          </a:xfrm>
          <a:prstGeom prst="line">
            <a:avLst/>
          </a:prstGeom>
          <a:ln cap="rnd" w="19050">
            <a:solidFill>
              <a:srgbClr val="9D9D9D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rot="0">
            <a:off x="3356309" y="8542183"/>
            <a:ext cx="4729329" cy="0"/>
          </a:xfrm>
          <a:prstGeom prst="line">
            <a:avLst/>
          </a:prstGeom>
          <a:ln cap="rnd" w="19050">
            <a:solidFill>
              <a:srgbClr val="9D9D9D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3697509" y="9146991"/>
            <a:ext cx="4388130" cy="0"/>
          </a:xfrm>
          <a:prstGeom prst="line">
            <a:avLst/>
          </a:prstGeom>
          <a:ln cap="rnd" w="19050">
            <a:solidFill>
              <a:srgbClr val="9D9D9D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452202" y="2469756"/>
            <a:ext cx="880235" cy="891741"/>
          </a:xfrm>
          <a:custGeom>
            <a:avLst/>
            <a:gdLst/>
            <a:ahLst/>
            <a:cxnLst/>
            <a:rect r="r" b="b" t="t" l="l"/>
            <a:pathLst>
              <a:path h="891741" w="880235">
                <a:moveTo>
                  <a:pt x="0" y="0"/>
                </a:moveTo>
                <a:lnTo>
                  <a:pt x="880234" y="0"/>
                </a:lnTo>
                <a:lnTo>
                  <a:pt x="880234" y="891741"/>
                </a:lnTo>
                <a:lnTo>
                  <a:pt x="0" y="891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6017" y="3371022"/>
            <a:ext cx="1412605" cy="1412605"/>
          </a:xfrm>
          <a:custGeom>
            <a:avLst/>
            <a:gdLst/>
            <a:ahLst/>
            <a:cxnLst/>
            <a:rect r="r" b="b" t="t" l="l"/>
            <a:pathLst>
              <a:path h="1412605" w="1412605">
                <a:moveTo>
                  <a:pt x="0" y="0"/>
                </a:moveTo>
                <a:lnTo>
                  <a:pt x="1412604" y="0"/>
                </a:lnTo>
                <a:lnTo>
                  <a:pt x="1412604" y="1412605"/>
                </a:lnTo>
                <a:lnTo>
                  <a:pt x="0" y="1412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46656" y="1160592"/>
            <a:ext cx="1291326" cy="1297719"/>
          </a:xfrm>
          <a:custGeom>
            <a:avLst/>
            <a:gdLst/>
            <a:ahLst/>
            <a:cxnLst/>
            <a:rect r="r" b="b" t="t" l="l"/>
            <a:pathLst>
              <a:path h="1297719" w="1291326">
                <a:moveTo>
                  <a:pt x="0" y="0"/>
                </a:moveTo>
                <a:lnTo>
                  <a:pt x="1291326" y="0"/>
                </a:lnTo>
                <a:lnTo>
                  <a:pt x="1291326" y="1297719"/>
                </a:lnTo>
                <a:lnTo>
                  <a:pt x="0" y="1297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09958" y="4783627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3"/>
                </a:lnTo>
                <a:lnTo>
                  <a:pt x="0" y="10232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49126" y="5698027"/>
            <a:ext cx="1486711" cy="1479087"/>
          </a:xfrm>
          <a:custGeom>
            <a:avLst/>
            <a:gdLst/>
            <a:ahLst/>
            <a:cxnLst/>
            <a:rect r="r" b="b" t="t" l="l"/>
            <a:pathLst>
              <a:path h="1479087" w="1486711">
                <a:moveTo>
                  <a:pt x="0" y="0"/>
                </a:moveTo>
                <a:lnTo>
                  <a:pt x="1486711" y="0"/>
                </a:lnTo>
                <a:lnTo>
                  <a:pt x="1486711" y="1479086"/>
                </a:lnTo>
                <a:lnTo>
                  <a:pt x="0" y="14790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09958" y="7177113"/>
            <a:ext cx="1085780" cy="1064765"/>
          </a:xfrm>
          <a:custGeom>
            <a:avLst/>
            <a:gdLst/>
            <a:ahLst/>
            <a:cxnLst/>
            <a:rect r="r" b="b" t="t" l="l"/>
            <a:pathLst>
              <a:path h="1064765" w="1085780">
                <a:moveTo>
                  <a:pt x="0" y="0"/>
                </a:moveTo>
                <a:lnTo>
                  <a:pt x="1085781" y="0"/>
                </a:lnTo>
                <a:lnTo>
                  <a:pt x="1085781" y="1064766"/>
                </a:lnTo>
                <a:lnTo>
                  <a:pt x="0" y="10647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633180" y="8733210"/>
            <a:ext cx="3822112" cy="1178761"/>
          </a:xfrm>
          <a:custGeom>
            <a:avLst/>
            <a:gdLst/>
            <a:ahLst/>
            <a:cxnLst/>
            <a:rect r="r" b="b" t="t" l="l"/>
            <a:pathLst>
              <a:path h="1178761" w="3822112">
                <a:moveTo>
                  <a:pt x="0" y="0"/>
                </a:moveTo>
                <a:lnTo>
                  <a:pt x="3822112" y="0"/>
                </a:lnTo>
                <a:lnTo>
                  <a:pt x="3822112" y="1178761"/>
                </a:lnTo>
                <a:lnTo>
                  <a:pt x="0" y="11787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49126" y="8154639"/>
            <a:ext cx="1585639" cy="1585639"/>
          </a:xfrm>
          <a:custGeom>
            <a:avLst/>
            <a:gdLst/>
            <a:ahLst/>
            <a:cxnLst/>
            <a:rect r="r" b="b" t="t" l="l"/>
            <a:pathLst>
              <a:path h="1585639" w="1585639">
                <a:moveTo>
                  <a:pt x="0" y="0"/>
                </a:moveTo>
                <a:lnTo>
                  <a:pt x="1585639" y="0"/>
                </a:lnTo>
                <a:lnTo>
                  <a:pt x="1585639" y="1585639"/>
                </a:lnTo>
                <a:lnTo>
                  <a:pt x="0" y="15856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28700" y="359636"/>
            <a:ext cx="8482994" cy="162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000" spc="400">
                <a:solidFill>
                  <a:srgbClr val="2E1A47"/>
                </a:solidFill>
                <a:latin typeface="Arya 1"/>
              </a:rPr>
              <a:t>WHY USE MELTON?</a:t>
            </a:r>
          </a:p>
          <a:p>
            <a:pPr algn="l">
              <a:lnSpc>
                <a:spcPts val="6049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735837" y="2615588"/>
            <a:ext cx="6349801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</a:rPr>
              <a:t>We lend across England &amp; Wales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860931" y="3720489"/>
            <a:ext cx="6818533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</a:rPr>
              <a:t>Direct contact with the underwriters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59261" y="1509413"/>
            <a:ext cx="6818533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</a:rPr>
              <a:t>Providing mortgages for 140 years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860931" y="4866035"/>
            <a:ext cx="8463280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</a:rPr>
              <a:t>We manually underwrite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834765" y="6028086"/>
            <a:ext cx="8463280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</a:rPr>
              <a:t>We don’t credit score on Society products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834765" y="7335488"/>
            <a:ext cx="8984782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</a:rPr>
              <a:t>We listen to our brokers to enhance our range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860931" y="8554074"/>
            <a:ext cx="8984782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</a:rPr>
              <a:t>Brand new broker portal from MAST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3482016" y="-2080942"/>
            <a:ext cx="5450085" cy="4161883"/>
          </a:xfrm>
          <a:custGeom>
            <a:avLst/>
            <a:gdLst/>
            <a:ahLst/>
            <a:cxnLst/>
            <a:rect r="r" b="b" t="t" l="l"/>
            <a:pathLst>
              <a:path h="4161883" w="5450085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BAE0E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6754" y="3095641"/>
            <a:ext cx="3741646" cy="881318"/>
            <a:chOff x="0" y="0"/>
            <a:chExt cx="985454" cy="2321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85454" cy="232117"/>
            </a:xfrm>
            <a:custGeom>
              <a:avLst/>
              <a:gdLst/>
              <a:ahLst/>
              <a:cxnLst/>
              <a:rect r="r" b="b" t="t" l="l"/>
              <a:pathLst>
                <a:path h="232117" w="985454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985454" cy="2892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273177" y="3095641"/>
            <a:ext cx="3741646" cy="881318"/>
            <a:chOff x="0" y="0"/>
            <a:chExt cx="985454" cy="23211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85454" cy="232117"/>
            </a:xfrm>
            <a:custGeom>
              <a:avLst/>
              <a:gdLst/>
              <a:ahLst/>
              <a:cxnLst/>
              <a:rect r="r" b="b" t="t" l="l"/>
              <a:pathLst>
                <a:path h="232117" w="985454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985454" cy="2892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465412" y="3095641"/>
            <a:ext cx="3741646" cy="881318"/>
            <a:chOff x="0" y="0"/>
            <a:chExt cx="985454" cy="23211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5454" cy="232117"/>
            </a:xfrm>
            <a:custGeom>
              <a:avLst/>
              <a:gdLst/>
              <a:ahLst/>
              <a:cxnLst/>
              <a:rect r="r" b="b" t="t" l="l"/>
              <a:pathLst>
                <a:path h="232117" w="985454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985454" cy="2892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-4744879" y="9258300"/>
            <a:ext cx="9489757" cy="10287000"/>
          </a:xfrm>
          <a:custGeom>
            <a:avLst/>
            <a:gdLst/>
            <a:ahLst/>
            <a:cxnLst/>
            <a:rect r="r" b="b" t="t" l="l"/>
            <a:pathLst>
              <a:path h="10287000" w="9489757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410904" y="7010400"/>
            <a:ext cx="1333975" cy="1333975"/>
          </a:xfrm>
          <a:custGeom>
            <a:avLst/>
            <a:gdLst/>
            <a:ahLst/>
            <a:cxnLst/>
            <a:rect r="r" b="b" t="t" l="l"/>
            <a:pathLst>
              <a:path h="1333975" w="1333975">
                <a:moveTo>
                  <a:pt x="0" y="0"/>
                </a:moveTo>
                <a:lnTo>
                  <a:pt x="1333975" y="0"/>
                </a:lnTo>
                <a:lnTo>
                  <a:pt x="1333975" y="1333975"/>
                </a:lnTo>
                <a:lnTo>
                  <a:pt x="0" y="13339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687816" y="1369504"/>
            <a:ext cx="8912367" cy="111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Arya 1"/>
              </a:rPr>
              <a:t>PRODUCT RANGE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52108" y="3271185"/>
            <a:ext cx="4373269" cy="530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2E1A47"/>
                </a:solidFill>
                <a:latin typeface="Poppins"/>
              </a:rPr>
              <a:t>RESIDENTIAL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820272" y="3271185"/>
            <a:ext cx="4373269" cy="530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2E1A47"/>
                </a:solidFill>
                <a:latin typeface="Poppins"/>
              </a:rPr>
              <a:t>BTL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184141" y="3271185"/>
            <a:ext cx="4373269" cy="530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2E1A47"/>
                </a:solidFill>
                <a:latin typeface="Poppins"/>
              </a:rPr>
              <a:t>CREDIT REPAIR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819519" y="4299585"/>
            <a:ext cx="4005858" cy="210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95% Residential / NB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95% Shared Ownership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60% Interest Only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75% Self-build 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7469609" y="4299585"/>
            <a:ext cx="3348782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75% Business BTL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75% Holiday BTL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75% Regulated BTL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75% Consumer BTL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696385" y="4269105"/>
            <a:ext cx="4263033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70% Near Prime Enhance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70% Near Prime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70% Credit Assist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70% Credit Recovery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744879" y="7355442"/>
            <a:ext cx="9818191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Poppins"/>
              </a:rPr>
              <a:t>Register via our website </a:t>
            </a:r>
            <a:r>
              <a:rPr lang="en-US" sz="3150">
                <a:solidFill>
                  <a:srgbClr val="000000"/>
                </a:solidFill>
                <a:latin typeface="Poppins Bold"/>
              </a:rPr>
              <a:t>meltonforbrokers.co.uk</a:t>
            </a:r>
            <a:r>
              <a:rPr lang="en-US" sz="3150">
                <a:solidFill>
                  <a:srgbClr val="000000"/>
                </a:solidFill>
                <a:latin typeface="Poppin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86411" y="2105463"/>
            <a:ext cx="7956703" cy="795670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8510867" y="457494"/>
            <a:ext cx="9777133" cy="1495425"/>
            <a:chOff x="0" y="0"/>
            <a:chExt cx="2575047" cy="39385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75047" cy="393857"/>
            </a:xfrm>
            <a:custGeom>
              <a:avLst/>
              <a:gdLst/>
              <a:ahLst/>
              <a:cxnLst/>
              <a:rect r="r" b="b" t="t" l="l"/>
              <a:pathLst>
                <a:path h="393857" w="2575047">
                  <a:moveTo>
                    <a:pt x="0" y="0"/>
                  </a:moveTo>
                  <a:lnTo>
                    <a:pt x="2575047" y="0"/>
                  </a:lnTo>
                  <a:lnTo>
                    <a:pt x="2575047" y="393857"/>
                  </a:lnTo>
                  <a:lnTo>
                    <a:pt x="0" y="393857"/>
                  </a:lnTo>
                  <a:close/>
                </a:path>
              </a:pathLst>
            </a:custGeom>
            <a:solidFill>
              <a:srgbClr val="2E1A47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2575047" cy="4414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7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516967" y="7065996"/>
            <a:ext cx="4384608" cy="4384608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79"/>
                </a:lnSpc>
              </a:pPr>
            </a:p>
          </p:txBody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8510867" y="5627208"/>
          <a:ext cx="8748433" cy="3867150"/>
        </p:xfrm>
        <a:graphic>
          <a:graphicData uri="http://schemas.openxmlformats.org/drawingml/2006/table">
            <a:tbl>
              <a:tblPr/>
              <a:tblGrid>
                <a:gridCol w="2469812"/>
                <a:gridCol w="6278621"/>
              </a:tblGrid>
              <a:tr h="18834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8400"/>
                        </a:lnSpc>
                        <a:defRPr/>
                      </a:pPr>
                      <a:r>
                        <a:rPr lang="en-US" sz="6000">
                          <a:solidFill>
                            <a:srgbClr val="FFFFFF"/>
                          </a:solidFill>
                          <a:latin typeface="Inter Bold"/>
                        </a:rPr>
                        <a:t>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1A4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Poppins Semi-Bold"/>
                        </a:rPr>
                        <a:t>Our maximum age is 80 for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Poppins Semi-Bold"/>
                        </a:rPr>
                        <a:t>a non-manual job role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66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8400"/>
                        </a:lnSpc>
                        <a:defRPr/>
                      </a:pPr>
                      <a:r>
                        <a:rPr lang="en-US" sz="6000">
                          <a:solidFill>
                            <a:srgbClr val="000000"/>
                          </a:solidFill>
                          <a:latin typeface="Inter"/>
                        </a:rPr>
                        <a:t>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D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Poppins Semi-Bold"/>
                        </a:rPr>
                        <a:t>We can consider gifted deposits from any family member up to 50% of the purchase price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0" id="10"/>
          <p:cNvSpPr txBox="true"/>
          <p:nvPr/>
        </p:nvSpPr>
        <p:spPr>
          <a:xfrm rot="0">
            <a:off x="1568626" y="5302897"/>
            <a:ext cx="5192273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0"/>
              </a:lnSpc>
            </a:pPr>
            <a:r>
              <a:rPr lang="en-US" sz="2300" spc="170">
                <a:solidFill>
                  <a:srgbClr val="000000"/>
                </a:solidFill>
                <a:latin typeface="Open Sans Bold"/>
              </a:rPr>
              <a:t>PRODUCTS UP TO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99441" y="5835027"/>
            <a:ext cx="4730644" cy="1371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9999">
                <a:solidFill>
                  <a:srgbClr val="2E1A47"/>
                </a:solidFill>
                <a:latin typeface="Inter Heavy"/>
              </a:rPr>
              <a:t>95%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673541" y="2026009"/>
            <a:ext cx="10382826" cy="318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4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</a:rPr>
              <a:t>Our residential range of products includes</a:t>
            </a:r>
            <a:r>
              <a:rPr lang="en-US" sz="2499">
                <a:solidFill>
                  <a:srgbClr val="000000"/>
                </a:solidFill>
                <a:latin typeface="Poppins Bold"/>
              </a:rPr>
              <a:t> fixed &amp; discounted</a:t>
            </a:r>
          </a:p>
          <a:p>
            <a:pPr algn="just" marL="539749" indent="-269875" lvl="1">
              <a:lnSpc>
                <a:spcPts val="4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</a:rPr>
              <a:t>Minimum loan £25k - Maximum loan £2.5m </a:t>
            </a:r>
            <a:r>
              <a:rPr lang="en-US" sz="2499">
                <a:solidFill>
                  <a:srgbClr val="000000"/>
                </a:solidFill>
                <a:latin typeface="Poppins Bold"/>
              </a:rPr>
              <a:t>(up to 75% LTV)</a:t>
            </a:r>
          </a:p>
          <a:p>
            <a:pPr algn="just" marL="539749" indent="-269875" lvl="1">
              <a:lnSpc>
                <a:spcPts val="4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</a:rPr>
              <a:t>Interest Only available with </a:t>
            </a:r>
            <a:r>
              <a:rPr lang="en-US" sz="2499">
                <a:solidFill>
                  <a:srgbClr val="000000"/>
                </a:solidFill>
                <a:latin typeface="Poppins Bold"/>
              </a:rPr>
              <a:t>no minimum income</a:t>
            </a:r>
            <a:r>
              <a:rPr lang="en-US" sz="2499">
                <a:solidFill>
                  <a:srgbClr val="000000"/>
                </a:solidFill>
                <a:latin typeface="Poppins"/>
              </a:rPr>
              <a:t> requirement</a:t>
            </a:r>
          </a:p>
          <a:p>
            <a:pPr algn="just" marL="539749" indent="-269875" lvl="1">
              <a:lnSpc>
                <a:spcPts val="4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</a:rPr>
              <a:t>Shared Ownership - restricted staircasing clauses considered</a:t>
            </a:r>
          </a:p>
          <a:p>
            <a:pPr algn="just" marL="539749" indent="-269875" lvl="1">
              <a:lnSpc>
                <a:spcPts val="4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</a:rPr>
              <a:t>Flats up to 95% (New build flats 60% LTV) </a:t>
            </a:r>
          </a:p>
          <a:p>
            <a:pPr algn="just" marL="539749" indent="-269875" lvl="1">
              <a:lnSpc>
                <a:spcPts val="4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</a:rPr>
              <a:t>Adverse disregarded when </a:t>
            </a:r>
            <a:r>
              <a:rPr lang="en-US" sz="2499">
                <a:solidFill>
                  <a:srgbClr val="000000"/>
                </a:solidFill>
                <a:latin typeface="Poppins Bold"/>
              </a:rPr>
              <a:t>4 years old &amp; satisified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613701"/>
            <a:ext cx="8912367" cy="111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Arya 1"/>
              </a:rPr>
              <a:t>RESIDENTIAL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20248" y="352604"/>
            <a:ext cx="4705542" cy="1451216"/>
          </a:xfrm>
          <a:custGeom>
            <a:avLst/>
            <a:gdLst/>
            <a:ahLst/>
            <a:cxnLst/>
            <a:rect r="r" b="b" t="t" l="l"/>
            <a:pathLst>
              <a:path h="1451216" w="4705542">
                <a:moveTo>
                  <a:pt x="0" y="0"/>
                </a:moveTo>
                <a:lnTo>
                  <a:pt x="4705541" y="0"/>
                </a:lnTo>
                <a:lnTo>
                  <a:pt x="4705541" y="1451216"/>
                </a:lnTo>
                <a:lnTo>
                  <a:pt x="0" y="1451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2468509" y="6865182"/>
            <a:ext cx="4776711" cy="0"/>
          </a:xfrm>
          <a:prstGeom prst="line">
            <a:avLst/>
          </a:prstGeom>
          <a:ln cap="flat" w="9525">
            <a:solidFill>
              <a:srgbClr val="191919">
                <a:alpha val="6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6784415" y="6865182"/>
            <a:ext cx="4776711" cy="0"/>
          </a:xfrm>
          <a:prstGeom prst="line">
            <a:avLst/>
          </a:prstGeom>
          <a:ln cap="flat" w="9525">
            <a:solidFill>
              <a:srgbClr val="191919">
                <a:alpha val="6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3555154" y="4465563"/>
            <a:ext cx="0" cy="4776711"/>
          </a:xfrm>
          <a:prstGeom prst="line">
            <a:avLst/>
          </a:prstGeom>
          <a:ln cap="flat" w="9525">
            <a:solidFill>
              <a:srgbClr val="191919">
                <a:alpha val="60000"/>
              </a:srgbClr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3550391" y="0"/>
            <a:ext cx="4737609" cy="3544694"/>
            <a:chOff x="0" y="0"/>
            <a:chExt cx="1247765" cy="9335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47765" cy="933582"/>
            </a:xfrm>
            <a:custGeom>
              <a:avLst/>
              <a:gdLst/>
              <a:ahLst/>
              <a:cxnLst/>
              <a:rect r="r" b="b" t="t" l="l"/>
              <a:pathLst>
                <a:path h="933582" w="1247765">
                  <a:moveTo>
                    <a:pt x="0" y="0"/>
                  </a:moveTo>
                  <a:lnTo>
                    <a:pt x="1247765" y="0"/>
                  </a:lnTo>
                  <a:lnTo>
                    <a:pt x="1247765" y="933582"/>
                  </a:lnTo>
                  <a:lnTo>
                    <a:pt x="0" y="933582"/>
                  </a:lnTo>
                  <a:close/>
                </a:path>
              </a:pathLst>
            </a:custGeom>
            <a:solidFill>
              <a:srgbClr val="2E1A4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247765" cy="9716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13550391" cy="3544694"/>
            <a:chOff x="0" y="0"/>
            <a:chExt cx="3568827" cy="9335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68827" cy="933582"/>
            </a:xfrm>
            <a:custGeom>
              <a:avLst/>
              <a:gdLst/>
              <a:ahLst/>
              <a:cxnLst/>
              <a:rect r="r" b="b" t="t" l="l"/>
              <a:pathLst>
                <a:path h="933582" w="3568827">
                  <a:moveTo>
                    <a:pt x="0" y="0"/>
                  </a:moveTo>
                  <a:lnTo>
                    <a:pt x="3568827" y="0"/>
                  </a:lnTo>
                  <a:lnTo>
                    <a:pt x="3568827" y="933582"/>
                  </a:lnTo>
                  <a:lnTo>
                    <a:pt x="0" y="933582"/>
                  </a:lnTo>
                  <a:close/>
                </a:path>
              </a:pathLst>
            </a:custGeom>
            <a:solidFill>
              <a:srgbClr val="7CD4D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568827" cy="9716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4883375" y="473461"/>
            <a:ext cx="2071642" cy="2597773"/>
          </a:xfrm>
          <a:custGeom>
            <a:avLst/>
            <a:gdLst/>
            <a:ahLst/>
            <a:cxnLst/>
            <a:rect r="r" b="b" t="t" l="l"/>
            <a:pathLst>
              <a:path h="2597773" w="2071642">
                <a:moveTo>
                  <a:pt x="0" y="0"/>
                </a:moveTo>
                <a:lnTo>
                  <a:pt x="2071641" y="0"/>
                </a:lnTo>
                <a:lnTo>
                  <a:pt x="2071641" y="2597773"/>
                </a:lnTo>
                <a:lnTo>
                  <a:pt x="0" y="2597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37076" y="735837"/>
            <a:ext cx="11676238" cy="1939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56"/>
              </a:lnSpc>
            </a:pPr>
            <a:r>
              <a:rPr lang="en-US" sz="5899" spc="353">
                <a:solidFill>
                  <a:srgbClr val="FFFFFF"/>
                </a:solidFill>
                <a:latin typeface="Arya 1"/>
              </a:rPr>
              <a:t>SELF-BUILD</a:t>
            </a:r>
          </a:p>
          <a:p>
            <a:pPr algn="l">
              <a:lnSpc>
                <a:spcPts val="7256"/>
              </a:lnSpc>
            </a:pPr>
            <a:r>
              <a:rPr lang="en-US" sz="5899" spc="353">
                <a:solidFill>
                  <a:srgbClr val="FFFFFF"/>
                </a:solidFill>
                <a:latin typeface="Arya 2"/>
              </a:rPr>
              <a:t>AWARD WINNING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70383" y="4040930"/>
            <a:ext cx="3741646" cy="881318"/>
            <a:chOff x="0" y="0"/>
            <a:chExt cx="985454" cy="2321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85454" cy="232117"/>
            </a:xfrm>
            <a:custGeom>
              <a:avLst/>
              <a:gdLst/>
              <a:ahLst/>
              <a:cxnLst/>
              <a:rect r="r" b="b" t="t" l="l"/>
              <a:pathLst>
                <a:path h="232117" w="985454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49C5B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985454" cy="2892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143994" y="4040930"/>
            <a:ext cx="3741646" cy="881318"/>
            <a:chOff x="0" y="0"/>
            <a:chExt cx="985454" cy="2321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85454" cy="232117"/>
            </a:xfrm>
            <a:custGeom>
              <a:avLst/>
              <a:gdLst/>
              <a:ahLst/>
              <a:cxnLst/>
              <a:rect r="r" b="b" t="t" l="l"/>
              <a:pathLst>
                <a:path h="232117" w="985454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49C5B1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985454" cy="2892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463283" y="4040930"/>
            <a:ext cx="3741646" cy="881318"/>
            <a:chOff x="0" y="0"/>
            <a:chExt cx="985454" cy="23211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85454" cy="232117"/>
            </a:xfrm>
            <a:custGeom>
              <a:avLst/>
              <a:gdLst/>
              <a:ahLst/>
              <a:cxnLst/>
              <a:rect r="r" b="b" t="t" l="l"/>
              <a:pathLst>
                <a:path h="232117" w="985454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49C5B1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985454" cy="2892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048372" y="4040930"/>
            <a:ext cx="3741646" cy="881318"/>
            <a:chOff x="0" y="0"/>
            <a:chExt cx="985454" cy="23211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85454" cy="232117"/>
            </a:xfrm>
            <a:custGeom>
              <a:avLst/>
              <a:gdLst/>
              <a:ahLst/>
              <a:cxnLst/>
              <a:rect r="r" b="b" t="t" l="l"/>
              <a:pathLst>
                <a:path h="232117" w="985454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49C5B1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985454" cy="2892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354572" y="4216474"/>
            <a:ext cx="4373269" cy="530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2E1A47"/>
                </a:solidFill>
                <a:latin typeface="Poppins"/>
              </a:rPr>
              <a:t>PRODUCTS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727841" y="4216474"/>
            <a:ext cx="4373269" cy="530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2E1A47"/>
                </a:solidFill>
                <a:latin typeface="Poppins"/>
              </a:rPr>
              <a:t>CRITERIA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101110" y="4216474"/>
            <a:ext cx="4373269" cy="530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2E1A47"/>
                </a:solidFill>
                <a:latin typeface="Poppins"/>
              </a:rPr>
              <a:t>USP’S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21983" y="5350873"/>
            <a:ext cx="3598366" cy="3358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Self-build products 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available up to </a:t>
            </a:r>
            <a:r>
              <a:rPr lang="en-US" sz="2399">
                <a:solidFill>
                  <a:srgbClr val="000000"/>
                </a:solidFill>
                <a:latin typeface="Poppins Bold"/>
              </a:rPr>
              <a:t>75% LTV</a:t>
            </a:r>
          </a:p>
          <a:p>
            <a:pPr algn="l">
              <a:lnSpc>
                <a:spcPts val="3359"/>
              </a:lnSpc>
            </a:pP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Standard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Renovation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Conversion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ECO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Family Assist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143994" y="5350873"/>
            <a:ext cx="3712220" cy="3358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To be eligible applicants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must be;</a:t>
            </a:r>
          </a:p>
          <a:p>
            <a:pPr algn="l">
              <a:lnSpc>
                <a:spcPts val="3359"/>
              </a:lnSpc>
            </a:pP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25 years +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Clean credit history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Reside in the build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Have full planning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Warranty or PPC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408842" y="5350873"/>
            <a:ext cx="4065538" cy="3358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Our self-build criteria 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includes the following;</a:t>
            </a:r>
          </a:p>
          <a:p>
            <a:pPr algn="l">
              <a:lnSpc>
                <a:spcPts val="3359"/>
              </a:lnSpc>
            </a:pP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ERC free products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Interest only option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No acreage restrictions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Ag ties considered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MMC (timber frame)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732561" y="4200448"/>
            <a:ext cx="4373269" cy="530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2E1A47"/>
                </a:solidFill>
                <a:latin typeface="Poppins"/>
              </a:rPr>
              <a:t>TIPS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845666" y="5350873"/>
            <a:ext cx="4442334" cy="3777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Why choose Melton over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any other SB Lender?</a:t>
            </a:r>
          </a:p>
          <a:p>
            <a:pPr algn="l">
              <a:lnSpc>
                <a:spcPts val="3359"/>
              </a:lnSpc>
            </a:pP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Direct only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Hold your hand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Seamless system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Limited docs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000000"/>
                </a:solidFill>
                <a:latin typeface="Poppins"/>
              </a:rPr>
              <a:t>Affordability (disregard mortgage/rent)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FDD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014" y="1028700"/>
            <a:ext cx="13466954" cy="5028679"/>
          </a:xfrm>
          <a:custGeom>
            <a:avLst/>
            <a:gdLst/>
            <a:ahLst/>
            <a:cxnLst/>
            <a:rect r="r" b="b" t="t" l="l"/>
            <a:pathLst>
              <a:path h="5028679" w="13466954">
                <a:moveTo>
                  <a:pt x="0" y="0"/>
                </a:moveTo>
                <a:lnTo>
                  <a:pt x="13466954" y="0"/>
                </a:lnTo>
                <a:lnTo>
                  <a:pt x="13466954" y="5028679"/>
                </a:lnTo>
                <a:lnTo>
                  <a:pt x="0" y="5028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64968" y="1212901"/>
            <a:ext cx="3496619" cy="4844478"/>
          </a:xfrm>
          <a:custGeom>
            <a:avLst/>
            <a:gdLst/>
            <a:ahLst/>
            <a:cxnLst/>
            <a:rect r="r" b="b" t="t" l="l"/>
            <a:pathLst>
              <a:path h="4844478" w="3496619">
                <a:moveTo>
                  <a:pt x="0" y="0"/>
                </a:moveTo>
                <a:lnTo>
                  <a:pt x="3496620" y="0"/>
                </a:lnTo>
                <a:lnTo>
                  <a:pt x="3496620" y="4844478"/>
                </a:lnTo>
                <a:lnTo>
                  <a:pt x="0" y="4844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40632" y="6259685"/>
            <a:ext cx="10693961" cy="3463014"/>
          </a:xfrm>
          <a:custGeom>
            <a:avLst/>
            <a:gdLst/>
            <a:ahLst/>
            <a:cxnLst/>
            <a:rect r="r" b="b" t="t" l="l"/>
            <a:pathLst>
              <a:path h="3463014" w="10693961">
                <a:moveTo>
                  <a:pt x="0" y="0"/>
                </a:moveTo>
                <a:lnTo>
                  <a:pt x="10693961" y="0"/>
                </a:lnTo>
                <a:lnTo>
                  <a:pt x="10693961" y="3463014"/>
                </a:lnTo>
                <a:lnTo>
                  <a:pt x="0" y="3463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841" r="-4388" b="-11344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453329" y="6259685"/>
            <a:ext cx="7834671" cy="3643488"/>
          </a:xfrm>
          <a:custGeom>
            <a:avLst/>
            <a:gdLst/>
            <a:ahLst/>
            <a:cxnLst/>
            <a:rect r="r" b="b" t="t" l="l"/>
            <a:pathLst>
              <a:path h="3643488" w="7834671">
                <a:moveTo>
                  <a:pt x="0" y="0"/>
                </a:moveTo>
                <a:lnTo>
                  <a:pt x="7834671" y="0"/>
                </a:lnTo>
                <a:lnTo>
                  <a:pt x="7834671" y="3643488"/>
                </a:lnTo>
                <a:lnTo>
                  <a:pt x="0" y="36434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0000" r="-36725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5561479" y="7715250"/>
            <a:ext cx="2749924" cy="1786218"/>
            <a:chOff x="0" y="0"/>
            <a:chExt cx="724260" cy="47044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24260" cy="470444"/>
            </a:xfrm>
            <a:custGeom>
              <a:avLst/>
              <a:gdLst/>
              <a:ahLst/>
              <a:cxnLst/>
              <a:rect r="r" b="b" t="t" l="l"/>
              <a:pathLst>
                <a:path h="470444" w="724260">
                  <a:moveTo>
                    <a:pt x="0" y="0"/>
                  </a:moveTo>
                  <a:lnTo>
                    <a:pt x="724260" y="0"/>
                  </a:lnTo>
                  <a:lnTo>
                    <a:pt x="724260" y="470444"/>
                  </a:lnTo>
                  <a:lnTo>
                    <a:pt x="0" y="470444"/>
                  </a:lnTo>
                  <a:close/>
                </a:path>
              </a:pathLst>
            </a:custGeom>
            <a:solidFill>
              <a:srgbClr val="BEB8D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724260" cy="5466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21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94033" y="28574"/>
            <a:ext cx="8321873" cy="100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5249">
                <a:solidFill>
                  <a:srgbClr val="000000"/>
                </a:solidFill>
                <a:latin typeface="Arya 1"/>
              </a:rPr>
              <a:t>BUY TO LET MORTGAGES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07550" y="7604088"/>
            <a:ext cx="2603853" cy="1897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</a:rPr>
              <a:t>up to 75% LTV with a lower ICR of 130%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</a:rPr>
              <a:t>of the mortgage payment calculated at a stress rate of 8.10%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1809879" y="7661238"/>
            <a:ext cx="2413747" cy="1840230"/>
            <a:chOff x="0" y="0"/>
            <a:chExt cx="635719" cy="4846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719" cy="484670"/>
            </a:xfrm>
            <a:custGeom>
              <a:avLst/>
              <a:gdLst/>
              <a:ahLst/>
              <a:cxnLst/>
              <a:rect r="r" b="b" t="t" l="l"/>
              <a:pathLst>
                <a:path h="484670" w="635719">
                  <a:moveTo>
                    <a:pt x="0" y="0"/>
                  </a:moveTo>
                  <a:lnTo>
                    <a:pt x="635719" y="0"/>
                  </a:lnTo>
                  <a:lnTo>
                    <a:pt x="635719" y="484670"/>
                  </a:lnTo>
                  <a:lnTo>
                    <a:pt x="0" y="484670"/>
                  </a:lnTo>
                  <a:close/>
                </a:path>
              </a:pathLst>
            </a:custGeom>
            <a:solidFill>
              <a:srgbClr val="BEB8D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635719" cy="560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721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714826" y="7658100"/>
            <a:ext cx="2603853" cy="1583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</a:rPr>
              <a:t>Rental income must meet 145% of the mortgage payment calculated at a stress rate of 8.10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4820" y="-514350"/>
            <a:ext cx="4237236" cy="10801350"/>
            <a:chOff x="0" y="0"/>
            <a:chExt cx="1433337" cy="3653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33337" cy="3653790"/>
            </a:xfrm>
            <a:custGeom>
              <a:avLst/>
              <a:gdLst/>
              <a:ahLst/>
              <a:cxnLst/>
              <a:rect r="r" b="b" t="t" l="l"/>
              <a:pathLst>
                <a:path h="3653790" w="1433337">
                  <a:moveTo>
                    <a:pt x="0" y="0"/>
                  </a:moveTo>
                  <a:lnTo>
                    <a:pt x="1433337" y="0"/>
                  </a:lnTo>
                  <a:lnTo>
                    <a:pt x="1433337" y="3653790"/>
                  </a:lnTo>
                  <a:lnTo>
                    <a:pt x="0" y="3653790"/>
                  </a:lnTo>
                  <a:close/>
                </a:path>
              </a:pathLst>
            </a:custGeom>
            <a:solidFill>
              <a:srgbClr val="C2DFEB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153090" y="3180520"/>
            <a:ext cx="8243441" cy="6948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</a:rPr>
              <a:t>Unsatisfied defaults with no max value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      (and none registered in the last 3 months)</a:t>
            </a:r>
          </a:p>
          <a:p>
            <a:pPr algn="l"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</a:rPr>
              <a:t>Satisfied CCJ's (Max £6,000 in 2 years &amp;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</a:rPr>
              <a:t>       must be satisfied)</a:t>
            </a:r>
            <a:r>
              <a:rPr lang="en-US" sz="2799">
                <a:solidFill>
                  <a:srgbClr val="000000"/>
                </a:solidFill>
                <a:latin typeface="Poppins"/>
              </a:rPr>
              <a:t>)</a:t>
            </a:r>
          </a:p>
          <a:p>
            <a:pPr algn="l"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</a:rPr>
              <a:t>Existing </a:t>
            </a:r>
            <a:r>
              <a:rPr lang="en-US" sz="2799">
                <a:solidFill>
                  <a:srgbClr val="000000"/>
                </a:solidFill>
                <a:latin typeface="Poppins"/>
              </a:rPr>
              <a:t>IVA/DMP OK</a:t>
            </a:r>
          </a:p>
          <a:p>
            <a:pPr algn="l"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</a:rPr>
              <a:t>Max 3 missed mtg payments in 12 months</a:t>
            </a:r>
          </a:p>
          <a:p>
            <a:pPr algn="l"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</a:rPr>
              <a:t>Minimum credit score required</a:t>
            </a:r>
          </a:p>
          <a:p>
            <a:pPr algn="l">
              <a:lnSpc>
                <a:spcPts val="3919"/>
              </a:lnSpc>
            </a:pPr>
          </a:p>
          <a:p>
            <a:pPr algn="l">
              <a:lnSpc>
                <a:spcPts val="3919"/>
              </a:lnSpc>
            </a:pPr>
          </a:p>
          <a:p>
            <a:pPr algn="l">
              <a:lnSpc>
                <a:spcPts val="3919"/>
              </a:lnSpc>
            </a:pPr>
          </a:p>
          <a:p>
            <a:pPr algn="l"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</a:rPr>
              <a:t>Standard criteria applies</a:t>
            </a:r>
          </a:p>
          <a:p>
            <a:pPr algn="l"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</a:rPr>
              <a:t>Hard footprint at DIP</a:t>
            </a:r>
          </a:p>
          <a:p>
            <a:pPr algn="l"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</a:rPr>
              <a:t>Broker friendly portal </a:t>
            </a:r>
          </a:p>
          <a:p>
            <a:pPr algn="l" marL="604515" indent="-302257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</a:rPr>
              <a:t>Manual underwriting &amp; personal approach 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2141842" y="4291389"/>
            <a:ext cx="5828332" cy="5828332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flipH="false" flipV="false" rot="0">
            <a:off x="219946" y="7205555"/>
            <a:ext cx="2501872" cy="2831980"/>
          </a:xfrm>
          <a:custGeom>
            <a:avLst/>
            <a:gdLst/>
            <a:ahLst/>
            <a:cxnLst/>
            <a:rect r="r" b="b" t="t" l="l"/>
            <a:pathLst>
              <a:path h="2831980" w="2501872">
                <a:moveTo>
                  <a:pt x="0" y="0"/>
                </a:moveTo>
                <a:lnTo>
                  <a:pt x="2501872" y="0"/>
                </a:lnTo>
                <a:lnTo>
                  <a:pt x="2501872" y="2831980"/>
                </a:lnTo>
                <a:lnTo>
                  <a:pt x="0" y="2831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190584" y="751472"/>
            <a:ext cx="5293895" cy="350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2E1A47"/>
                </a:solidFill>
                <a:latin typeface="Poppins"/>
              </a:rPr>
              <a:t>At Melton, we understand that not all mortgage applications are straightforward.  We consider a wide range of client profiles, so if your client has had difficulty in securing mortgage finance due to adverse credit history, we may be able to help.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53835" y="6840661"/>
            <a:ext cx="4730644" cy="1371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9999">
                <a:solidFill>
                  <a:srgbClr val="2E1A47"/>
                </a:solidFill>
                <a:latin typeface="Inter Heavy"/>
              </a:rPr>
              <a:t>70%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459871" y="6308531"/>
            <a:ext cx="5192273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0"/>
              </a:lnSpc>
            </a:pPr>
            <a:r>
              <a:rPr lang="en-US" sz="2300" spc="170">
                <a:solidFill>
                  <a:srgbClr val="000000"/>
                </a:solidFill>
                <a:latin typeface="Open Sans Bold"/>
              </a:rPr>
              <a:t>PRODUCTS UP TO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53798" y="280988"/>
            <a:ext cx="9777133" cy="1495425"/>
            <a:chOff x="0" y="0"/>
            <a:chExt cx="2575047" cy="39385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575047" cy="393857"/>
            </a:xfrm>
            <a:custGeom>
              <a:avLst/>
              <a:gdLst/>
              <a:ahLst/>
              <a:cxnLst/>
              <a:rect r="r" b="b" t="t" l="l"/>
              <a:pathLst>
                <a:path h="393857" w="2575047">
                  <a:moveTo>
                    <a:pt x="0" y="0"/>
                  </a:moveTo>
                  <a:lnTo>
                    <a:pt x="2575047" y="0"/>
                  </a:lnTo>
                  <a:lnTo>
                    <a:pt x="2575047" y="393857"/>
                  </a:lnTo>
                  <a:lnTo>
                    <a:pt x="0" y="393857"/>
                  </a:lnTo>
                  <a:close/>
                </a:path>
              </a:pathLst>
            </a:custGeom>
            <a:solidFill>
              <a:srgbClr val="2E1A4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575047" cy="4414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7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86181" y="660078"/>
            <a:ext cx="8912367" cy="111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Arya 1"/>
              </a:rPr>
              <a:t>CREDIT REPAIR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533164" y="2199035"/>
            <a:ext cx="3741646" cy="881318"/>
            <a:chOff x="0" y="0"/>
            <a:chExt cx="985454" cy="23211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85454" cy="232117"/>
            </a:xfrm>
            <a:custGeom>
              <a:avLst/>
              <a:gdLst/>
              <a:ahLst/>
              <a:cxnLst/>
              <a:rect r="r" b="b" t="t" l="l"/>
              <a:pathLst>
                <a:path h="232117" w="985454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49C5B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985454" cy="2892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533164" y="7014361"/>
            <a:ext cx="3741646" cy="881318"/>
            <a:chOff x="0" y="0"/>
            <a:chExt cx="985454" cy="23211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85454" cy="232117"/>
            </a:xfrm>
            <a:custGeom>
              <a:avLst/>
              <a:gdLst/>
              <a:ahLst/>
              <a:cxnLst/>
              <a:rect r="r" b="b" t="t" l="l"/>
              <a:pathLst>
                <a:path h="232117" w="985454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49C5B1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985454" cy="2892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3217352" y="2374579"/>
            <a:ext cx="4373269" cy="530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2E1A47"/>
                </a:solidFill>
                <a:latin typeface="Poppins"/>
              </a:rPr>
              <a:t>CRITERIA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217352" y="7189904"/>
            <a:ext cx="4373269" cy="530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2E1A47"/>
                </a:solidFill>
                <a:latin typeface="Poppins"/>
              </a:rPr>
              <a:t>USPS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2600" y="650195"/>
            <a:ext cx="8274281" cy="786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89"/>
              </a:lnSpc>
            </a:pPr>
            <a:r>
              <a:rPr lang="en-US" sz="4899">
                <a:solidFill>
                  <a:srgbClr val="2E1A47"/>
                </a:solidFill>
                <a:latin typeface="Arya 1"/>
              </a:rPr>
              <a:t>SUBMISSION TIPS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3813056"/>
            <a:ext cx="4286577" cy="3683777"/>
            <a:chOff x="0" y="0"/>
            <a:chExt cx="812800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49C5B1"/>
            </a:solidFill>
            <a:ln w="123825" cap="sq">
              <a:solidFill>
                <a:srgbClr val="2E1A47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372601" y="4872545"/>
            <a:ext cx="1598774" cy="1564800"/>
          </a:xfrm>
          <a:custGeom>
            <a:avLst/>
            <a:gdLst/>
            <a:ahLst/>
            <a:cxnLst/>
            <a:rect r="r" b="b" t="t" l="l"/>
            <a:pathLst>
              <a:path h="1564800" w="1598774">
                <a:moveTo>
                  <a:pt x="0" y="0"/>
                </a:moveTo>
                <a:lnTo>
                  <a:pt x="1598774" y="0"/>
                </a:lnTo>
                <a:lnTo>
                  <a:pt x="1598774" y="1564800"/>
                </a:lnTo>
                <a:lnTo>
                  <a:pt x="0" y="156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955300" y="2417399"/>
            <a:ext cx="8909391" cy="1225370"/>
            <a:chOff x="0" y="0"/>
            <a:chExt cx="5078639" cy="698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78638" cy="698500"/>
            </a:xfrm>
            <a:custGeom>
              <a:avLst/>
              <a:gdLst/>
              <a:ahLst/>
              <a:cxnLst/>
              <a:rect r="r" b="b" t="t" l="l"/>
              <a:pathLst>
                <a:path h="698500" w="5078638">
                  <a:moveTo>
                    <a:pt x="5078638" y="349250"/>
                  </a:moveTo>
                  <a:lnTo>
                    <a:pt x="4875438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4875438" y="0"/>
                  </a:lnTo>
                  <a:lnTo>
                    <a:pt x="5078638" y="349250"/>
                  </a:lnTo>
                  <a:close/>
                </a:path>
              </a:pathLst>
            </a:custGeom>
            <a:solidFill>
              <a:srgbClr val="BAE0ED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114300" y="-38100"/>
              <a:ext cx="4850039" cy="736600"/>
            </a:xfrm>
            <a:prstGeom prst="rect">
              <a:avLst/>
            </a:prstGeom>
          </p:spPr>
          <p:txBody>
            <a:bodyPr anchor="ctr" rtlCol="false" tIns="38306" lIns="38306" bIns="38306" rIns="3830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082204" y="2733905"/>
            <a:ext cx="9335482" cy="1225370"/>
            <a:chOff x="0" y="0"/>
            <a:chExt cx="5321524" cy="698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321524" cy="698500"/>
            </a:xfrm>
            <a:custGeom>
              <a:avLst/>
              <a:gdLst/>
              <a:ahLst/>
              <a:cxnLst/>
              <a:rect r="r" b="b" t="t" l="l"/>
              <a:pathLst>
                <a:path h="698500" w="5321524">
                  <a:moveTo>
                    <a:pt x="5321524" y="349250"/>
                  </a:moveTo>
                  <a:lnTo>
                    <a:pt x="5118324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5118324" y="0"/>
                  </a:lnTo>
                  <a:lnTo>
                    <a:pt x="5321524" y="349250"/>
                  </a:lnTo>
                  <a:close/>
                </a:path>
              </a:pathLst>
            </a:custGeom>
            <a:solidFill>
              <a:srgbClr val="2E1A47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114300" y="-38100"/>
              <a:ext cx="5092924" cy="736600"/>
            </a:xfrm>
            <a:prstGeom prst="rect">
              <a:avLst/>
            </a:prstGeom>
          </p:spPr>
          <p:txBody>
            <a:bodyPr anchor="ctr" rtlCol="false" tIns="38306" lIns="38306" bIns="38306" rIns="3830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869705" y="2880123"/>
            <a:ext cx="1085595" cy="932933"/>
            <a:chOff x="0" y="0"/>
            <a:chExt cx="812800" cy="6985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49C5B1"/>
            </a:solidFill>
            <a:ln w="57150" cap="sq">
              <a:solidFill>
                <a:srgbClr val="2479D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22393" lIns="22393" bIns="22393" rIns="22393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215706" y="3165044"/>
            <a:ext cx="393594" cy="363090"/>
          </a:xfrm>
          <a:custGeom>
            <a:avLst/>
            <a:gdLst/>
            <a:ahLst/>
            <a:cxnLst/>
            <a:rect r="r" b="b" t="t" l="l"/>
            <a:pathLst>
              <a:path h="363090" w="393594">
                <a:moveTo>
                  <a:pt x="0" y="0"/>
                </a:moveTo>
                <a:lnTo>
                  <a:pt x="393593" y="0"/>
                </a:lnTo>
                <a:lnTo>
                  <a:pt x="393593" y="363091"/>
                </a:lnTo>
                <a:lnTo>
                  <a:pt x="0" y="363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8272789" y="2892271"/>
            <a:ext cx="6494459" cy="33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2"/>
              </a:lnSpc>
            </a:pPr>
            <a:r>
              <a:rPr lang="en-US" sz="2184">
                <a:solidFill>
                  <a:srgbClr val="FFFFFF"/>
                </a:solidFill>
                <a:latin typeface="Poppins Bold"/>
              </a:rPr>
              <a:t>INCOME MULTIPLES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76603" y="3225546"/>
            <a:ext cx="7695936" cy="537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43"/>
              </a:lnSpc>
            </a:pPr>
            <a:r>
              <a:rPr lang="en-US" sz="1857">
                <a:solidFill>
                  <a:srgbClr val="FFFFFF"/>
                </a:solidFill>
                <a:latin typeface="Poppins"/>
              </a:rPr>
              <a:t>Our income multiple up to 75% LTV is 5 x joint</a:t>
            </a:r>
          </a:p>
          <a:p>
            <a:pPr algn="just">
              <a:lnSpc>
                <a:spcPts val="2043"/>
              </a:lnSpc>
            </a:pPr>
            <a:r>
              <a:rPr lang="en-US" sz="1857">
                <a:solidFill>
                  <a:srgbClr val="FFFFFF"/>
                </a:solidFill>
                <a:latin typeface="Poppins"/>
              </a:rPr>
              <a:t>Our income multiple from 75% - 95% is 4.49 x joint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955300" y="4183741"/>
            <a:ext cx="8909391" cy="1225370"/>
            <a:chOff x="0" y="0"/>
            <a:chExt cx="5078639" cy="6985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078638" cy="698500"/>
            </a:xfrm>
            <a:custGeom>
              <a:avLst/>
              <a:gdLst/>
              <a:ahLst/>
              <a:cxnLst/>
              <a:rect r="r" b="b" t="t" l="l"/>
              <a:pathLst>
                <a:path h="698500" w="5078638">
                  <a:moveTo>
                    <a:pt x="5078638" y="349250"/>
                  </a:moveTo>
                  <a:lnTo>
                    <a:pt x="4875438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4875438" y="0"/>
                  </a:lnTo>
                  <a:lnTo>
                    <a:pt x="5078638" y="349250"/>
                  </a:lnTo>
                  <a:close/>
                </a:path>
              </a:pathLst>
            </a:custGeom>
            <a:solidFill>
              <a:srgbClr val="49C5B1"/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114300" y="-38100"/>
              <a:ext cx="4850039" cy="736600"/>
            </a:xfrm>
            <a:prstGeom prst="rect">
              <a:avLst/>
            </a:prstGeom>
          </p:spPr>
          <p:txBody>
            <a:bodyPr anchor="ctr" rtlCol="false" tIns="38306" lIns="38306" bIns="38306" rIns="3830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082204" y="4500247"/>
            <a:ext cx="9335482" cy="1225370"/>
            <a:chOff x="0" y="0"/>
            <a:chExt cx="5321524" cy="6985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321524" cy="698500"/>
            </a:xfrm>
            <a:custGeom>
              <a:avLst/>
              <a:gdLst/>
              <a:ahLst/>
              <a:cxnLst/>
              <a:rect r="r" b="b" t="t" l="l"/>
              <a:pathLst>
                <a:path h="698500" w="5321524">
                  <a:moveTo>
                    <a:pt x="5321524" y="349250"/>
                  </a:moveTo>
                  <a:lnTo>
                    <a:pt x="5118324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5118324" y="0"/>
                  </a:lnTo>
                  <a:lnTo>
                    <a:pt x="5321524" y="349250"/>
                  </a:lnTo>
                  <a:close/>
                </a:path>
              </a:pathLst>
            </a:custGeom>
            <a:solidFill>
              <a:srgbClr val="2E1A47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114300" y="-38100"/>
              <a:ext cx="5092924" cy="736600"/>
            </a:xfrm>
            <a:prstGeom prst="rect">
              <a:avLst/>
            </a:prstGeom>
          </p:spPr>
          <p:txBody>
            <a:bodyPr anchor="ctr" rtlCol="false" tIns="38306" lIns="38306" bIns="38306" rIns="3830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8276603" y="4995717"/>
            <a:ext cx="7695936" cy="538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89"/>
              </a:lnSpc>
            </a:pPr>
            <a:r>
              <a:rPr lang="en-US" sz="1899">
                <a:solidFill>
                  <a:srgbClr val="FFFFFF"/>
                </a:solidFill>
                <a:latin typeface="Poppins"/>
              </a:rPr>
              <a:t>Minimum time in employment 3 months / 3 years trading if SE</a:t>
            </a:r>
          </a:p>
          <a:p>
            <a:pPr algn="just">
              <a:lnSpc>
                <a:spcPts val="2089"/>
              </a:lnSpc>
            </a:pPr>
            <a:r>
              <a:rPr lang="en-US" sz="1899">
                <a:solidFill>
                  <a:srgbClr val="FFFFFF"/>
                </a:solidFill>
                <a:latin typeface="Poppins"/>
              </a:rPr>
              <a:t>Probation periods considered - second jobs  - some benefits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6869705" y="4646465"/>
            <a:ext cx="1085595" cy="932933"/>
            <a:chOff x="0" y="0"/>
            <a:chExt cx="812800" cy="6985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AE0ED"/>
            </a:solidFill>
            <a:ln w="57150" cap="sq">
              <a:solidFill>
                <a:srgbClr val="2479DF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22393" lIns="22393" bIns="22393" rIns="22393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7215706" y="4931386"/>
            <a:ext cx="393594" cy="363090"/>
          </a:xfrm>
          <a:custGeom>
            <a:avLst/>
            <a:gdLst/>
            <a:ahLst/>
            <a:cxnLst/>
            <a:rect r="r" b="b" t="t" l="l"/>
            <a:pathLst>
              <a:path h="363090" w="393594">
                <a:moveTo>
                  <a:pt x="0" y="0"/>
                </a:moveTo>
                <a:lnTo>
                  <a:pt x="393593" y="0"/>
                </a:lnTo>
                <a:lnTo>
                  <a:pt x="393593" y="363090"/>
                </a:lnTo>
                <a:lnTo>
                  <a:pt x="0" y="3630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8276603" y="4658613"/>
            <a:ext cx="7222023" cy="33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2"/>
              </a:lnSpc>
            </a:pPr>
            <a:r>
              <a:rPr lang="en-US" sz="2184">
                <a:solidFill>
                  <a:srgbClr val="FFFFFF"/>
                </a:solidFill>
                <a:latin typeface="Poppins Bold"/>
              </a:rPr>
              <a:t>INCOME CONSIDERED 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7955300" y="5950083"/>
            <a:ext cx="8909391" cy="1225370"/>
            <a:chOff x="0" y="0"/>
            <a:chExt cx="5078639" cy="6985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078638" cy="698500"/>
            </a:xfrm>
            <a:custGeom>
              <a:avLst/>
              <a:gdLst/>
              <a:ahLst/>
              <a:cxnLst/>
              <a:rect r="r" b="b" t="t" l="l"/>
              <a:pathLst>
                <a:path h="698500" w="5078638">
                  <a:moveTo>
                    <a:pt x="5078638" y="349250"/>
                  </a:moveTo>
                  <a:lnTo>
                    <a:pt x="4875438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4875438" y="0"/>
                  </a:lnTo>
                  <a:lnTo>
                    <a:pt x="5078638" y="349250"/>
                  </a:lnTo>
                  <a:close/>
                </a:path>
              </a:pathLst>
            </a:custGeom>
            <a:solidFill>
              <a:srgbClr val="BAE0ED"/>
            </a:solidFill>
            <a:ln cap="sq">
              <a:noFill/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114300" y="-38100"/>
              <a:ext cx="4850039" cy="736600"/>
            </a:xfrm>
            <a:prstGeom prst="rect">
              <a:avLst/>
            </a:prstGeom>
          </p:spPr>
          <p:txBody>
            <a:bodyPr anchor="ctr" rtlCol="false" tIns="38306" lIns="38306" bIns="38306" rIns="3830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7082204" y="6266588"/>
            <a:ext cx="9335482" cy="1225370"/>
            <a:chOff x="0" y="0"/>
            <a:chExt cx="5321524" cy="6985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321524" cy="698500"/>
            </a:xfrm>
            <a:custGeom>
              <a:avLst/>
              <a:gdLst/>
              <a:ahLst/>
              <a:cxnLst/>
              <a:rect r="r" b="b" t="t" l="l"/>
              <a:pathLst>
                <a:path h="698500" w="5321524">
                  <a:moveTo>
                    <a:pt x="5321524" y="349250"/>
                  </a:moveTo>
                  <a:lnTo>
                    <a:pt x="5118324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5118324" y="0"/>
                  </a:lnTo>
                  <a:lnTo>
                    <a:pt x="5321524" y="349250"/>
                  </a:lnTo>
                  <a:close/>
                </a:path>
              </a:pathLst>
            </a:custGeom>
            <a:solidFill>
              <a:srgbClr val="2E1A47"/>
            </a:solidFill>
            <a:ln cap="sq">
              <a:noFill/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114300" y="-38100"/>
              <a:ext cx="5092924" cy="736600"/>
            </a:xfrm>
            <a:prstGeom prst="rect">
              <a:avLst/>
            </a:prstGeom>
          </p:spPr>
          <p:txBody>
            <a:bodyPr anchor="ctr" rtlCol="false" tIns="38306" lIns="38306" bIns="38306" rIns="3830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6869705" y="6412807"/>
            <a:ext cx="1085595" cy="932933"/>
            <a:chOff x="0" y="0"/>
            <a:chExt cx="812800" cy="6985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49C5B1"/>
            </a:solidFill>
            <a:ln w="57150" cap="sq">
              <a:solidFill>
                <a:srgbClr val="2479DF"/>
              </a:solidFill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22393" lIns="22393" bIns="22393" rIns="22393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7215706" y="6697728"/>
            <a:ext cx="393594" cy="363090"/>
          </a:xfrm>
          <a:custGeom>
            <a:avLst/>
            <a:gdLst/>
            <a:ahLst/>
            <a:cxnLst/>
            <a:rect r="r" b="b" t="t" l="l"/>
            <a:pathLst>
              <a:path h="363090" w="393594">
                <a:moveTo>
                  <a:pt x="0" y="0"/>
                </a:moveTo>
                <a:lnTo>
                  <a:pt x="393593" y="0"/>
                </a:lnTo>
                <a:lnTo>
                  <a:pt x="393593" y="363090"/>
                </a:lnTo>
                <a:lnTo>
                  <a:pt x="0" y="3630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8272789" y="6437973"/>
            <a:ext cx="8144896" cy="33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2"/>
              </a:lnSpc>
            </a:pPr>
            <a:r>
              <a:rPr lang="en-US" sz="2184">
                <a:solidFill>
                  <a:srgbClr val="FFFFFF"/>
                </a:solidFill>
                <a:latin typeface="Poppins Bold"/>
              </a:rPr>
              <a:t>OUTGOINGS / COMMITMENTS 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7955300" y="7716425"/>
            <a:ext cx="8909391" cy="1225370"/>
            <a:chOff x="0" y="0"/>
            <a:chExt cx="5078639" cy="6985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5078638" cy="698500"/>
            </a:xfrm>
            <a:custGeom>
              <a:avLst/>
              <a:gdLst/>
              <a:ahLst/>
              <a:cxnLst/>
              <a:rect r="r" b="b" t="t" l="l"/>
              <a:pathLst>
                <a:path h="698500" w="5078638">
                  <a:moveTo>
                    <a:pt x="5078638" y="349250"/>
                  </a:moveTo>
                  <a:lnTo>
                    <a:pt x="4875438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4875438" y="0"/>
                  </a:lnTo>
                  <a:lnTo>
                    <a:pt x="5078638" y="349250"/>
                  </a:lnTo>
                  <a:close/>
                </a:path>
              </a:pathLst>
            </a:custGeom>
            <a:solidFill>
              <a:srgbClr val="49C5B1"/>
            </a:solidFill>
            <a:ln cap="sq">
              <a:noFill/>
              <a:prstDash val="solid"/>
              <a:miter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114300" y="-38100"/>
              <a:ext cx="4850039" cy="736600"/>
            </a:xfrm>
            <a:prstGeom prst="rect">
              <a:avLst/>
            </a:prstGeom>
          </p:spPr>
          <p:txBody>
            <a:bodyPr anchor="ctr" rtlCol="false" tIns="38306" lIns="38306" bIns="38306" rIns="3830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7082204" y="8032930"/>
            <a:ext cx="9335482" cy="1225370"/>
            <a:chOff x="0" y="0"/>
            <a:chExt cx="5321524" cy="6985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5321524" cy="698500"/>
            </a:xfrm>
            <a:custGeom>
              <a:avLst/>
              <a:gdLst/>
              <a:ahLst/>
              <a:cxnLst/>
              <a:rect r="r" b="b" t="t" l="l"/>
              <a:pathLst>
                <a:path h="698500" w="5321524">
                  <a:moveTo>
                    <a:pt x="5321524" y="349250"/>
                  </a:moveTo>
                  <a:lnTo>
                    <a:pt x="5118324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5118324" y="0"/>
                  </a:lnTo>
                  <a:lnTo>
                    <a:pt x="5321524" y="349250"/>
                  </a:lnTo>
                  <a:close/>
                </a:path>
              </a:pathLst>
            </a:custGeom>
            <a:solidFill>
              <a:srgbClr val="2E1A47"/>
            </a:solidFill>
            <a:ln cap="sq">
              <a:noFill/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114300" y="-38100"/>
              <a:ext cx="5092924" cy="736600"/>
            </a:xfrm>
            <a:prstGeom prst="rect">
              <a:avLst/>
            </a:prstGeom>
          </p:spPr>
          <p:txBody>
            <a:bodyPr anchor="ctr" rtlCol="false" tIns="38306" lIns="38306" bIns="38306" rIns="38306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6869705" y="8179149"/>
            <a:ext cx="1085595" cy="932933"/>
            <a:chOff x="0" y="0"/>
            <a:chExt cx="812800" cy="6985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AE0ED"/>
            </a:solidFill>
            <a:ln w="57150" cap="sq">
              <a:solidFill>
                <a:srgbClr val="2479DF"/>
              </a:solidFill>
              <a:prstDash val="solid"/>
              <a:miter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22393" lIns="22393" bIns="22393" rIns="22393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1" id="51"/>
          <p:cNvSpPr/>
          <p:nvPr/>
        </p:nvSpPr>
        <p:spPr>
          <a:xfrm flipH="false" flipV="false" rot="0">
            <a:off x="7215706" y="8464070"/>
            <a:ext cx="393594" cy="363090"/>
          </a:xfrm>
          <a:custGeom>
            <a:avLst/>
            <a:gdLst/>
            <a:ahLst/>
            <a:cxnLst/>
            <a:rect r="r" b="b" t="t" l="l"/>
            <a:pathLst>
              <a:path h="363090" w="393594">
                <a:moveTo>
                  <a:pt x="0" y="0"/>
                </a:moveTo>
                <a:lnTo>
                  <a:pt x="393593" y="0"/>
                </a:lnTo>
                <a:lnTo>
                  <a:pt x="393593" y="363090"/>
                </a:lnTo>
                <a:lnTo>
                  <a:pt x="0" y="3630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8272789" y="8202333"/>
            <a:ext cx="6494459" cy="33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2"/>
              </a:lnSpc>
            </a:pPr>
            <a:r>
              <a:rPr lang="en-US" sz="2184">
                <a:solidFill>
                  <a:srgbClr val="FFFFFF"/>
                </a:solidFill>
                <a:latin typeface="Poppins Bold"/>
              </a:rPr>
              <a:t>PACKAGING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8276603" y="6765887"/>
            <a:ext cx="8141083" cy="51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3 months bank statements required for affordability</a:t>
            </a:r>
          </a:p>
          <a:p>
            <a:pPr algn="just">
              <a:lnSpc>
                <a:spcPts val="19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Loans with 12 months left to run disregarded / re-paid on completion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8276603" y="8536058"/>
            <a:ext cx="7954938" cy="51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80"/>
              </a:lnSpc>
            </a:pPr>
            <a:r>
              <a:rPr lang="en-US" sz="1800">
                <a:solidFill>
                  <a:srgbClr val="FFFFFF"/>
                </a:solidFill>
                <a:latin typeface="Poppins"/>
              </a:rPr>
              <a:t>Please send in your case fully packaged to help us underwrite your case more efficiently </a:t>
            </a:r>
          </a:p>
        </p:txBody>
      </p:sp>
      <p:sp>
        <p:nvSpPr>
          <p:cNvPr name="AutoShape 55" id="55"/>
          <p:cNvSpPr/>
          <p:nvPr/>
        </p:nvSpPr>
        <p:spPr>
          <a:xfrm flipV="true">
            <a:off x="4801846" y="3579504"/>
            <a:ext cx="2203373" cy="1192981"/>
          </a:xfrm>
          <a:prstGeom prst="line">
            <a:avLst/>
          </a:prstGeom>
          <a:ln cap="flat" w="38100">
            <a:solidFill>
              <a:srgbClr val="C1BDC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6" id="56"/>
          <p:cNvSpPr/>
          <p:nvPr/>
        </p:nvSpPr>
        <p:spPr>
          <a:xfrm flipV="true">
            <a:off x="5166920" y="5177508"/>
            <a:ext cx="1740356" cy="222449"/>
          </a:xfrm>
          <a:prstGeom prst="line">
            <a:avLst/>
          </a:prstGeom>
          <a:ln cap="flat" w="38100">
            <a:solidFill>
              <a:srgbClr val="D7E18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7" id="57"/>
          <p:cNvSpPr/>
          <p:nvPr/>
        </p:nvSpPr>
        <p:spPr>
          <a:xfrm>
            <a:off x="5007022" y="6184759"/>
            <a:ext cx="1940750" cy="560337"/>
          </a:xfrm>
          <a:prstGeom prst="line">
            <a:avLst/>
          </a:prstGeom>
          <a:ln cap="flat" w="38100">
            <a:solidFill>
              <a:srgbClr val="9891AB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8" id="58"/>
          <p:cNvSpPr/>
          <p:nvPr/>
        </p:nvSpPr>
        <p:spPr>
          <a:xfrm>
            <a:off x="4691691" y="6726732"/>
            <a:ext cx="2335939" cy="1647448"/>
          </a:xfrm>
          <a:prstGeom prst="line">
            <a:avLst/>
          </a:prstGeom>
          <a:ln cap="flat" w="38100">
            <a:solidFill>
              <a:srgbClr val="D7E18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9" id="59"/>
          <p:cNvSpPr/>
          <p:nvPr/>
        </p:nvSpPr>
        <p:spPr>
          <a:xfrm flipH="false" flipV="false" rot="0">
            <a:off x="12124570" y="341464"/>
            <a:ext cx="4705542" cy="1451216"/>
          </a:xfrm>
          <a:custGeom>
            <a:avLst/>
            <a:gdLst/>
            <a:ahLst/>
            <a:cxnLst/>
            <a:rect r="r" b="b" t="t" l="l"/>
            <a:pathLst>
              <a:path h="1451216" w="4705542">
                <a:moveTo>
                  <a:pt x="0" y="0"/>
                </a:moveTo>
                <a:lnTo>
                  <a:pt x="4705542" y="0"/>
                </a:lnTo>
                <a:lnTo>
                  <a:pt x="4705542" y="1451216"/>
                </a:lnTo>
                <a:lnTo>
                  <a:pt x="0" y="14512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1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0914" y="2164932"/>
            <a:ext cx="18979816" cy="5957136"/>
            <a:chOff x="0" y="0"/>
            <a:chExt cx="6420333" cy="20151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420333" cy="2015130"/>
            </a:xfrm>
            <a:custGeom>
              <a:avLst/>
              <a:gdLst/>
              <a:ahLst/>
              <a:cxnLst/>
              <a:rect r="r" b="b" t="t" l="l"/>
              <a:pathLst>
                <a:path h="2015130" w="6420333">
                  <a:moveTo>
                    <a:pt x="0" y="0"/>
                  </a:moveTo>
                  <a:lnTo>
                    <a:pt x="6420333" y="0"/>
                  </a:lnTo>
                  <a:lnTo>
                    <a:pt x="6420333" y="2015130"/>
                  </a:lnTo>
                  <a:lnTo>
                    <a:pt x="0" y="20151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44388" y="6755184"/>
            <a:ext cx="1051449" cy="1229876"/>
          </a:xfrm>
          <a:custGeom>
            <a:avLst/>
            <a:gdLst/>
            <a:ahLst/>
            <a:cxnLst/>
            <a:rect r="r" b="b" t="t" l="l"/>
            <a:pathLst>
              <a:path h="1229876" w="1051449">
                <a:moveTo>
                  <a:pt x="0" y="0"/>
                </a:moveTo>
                <a:lnTo>
                  <a:pt x="1051449" y="0"/>
                </a:lnTo>
                <a:lnTo>
                  <a:pt x="1051449" y="1229876"/>
                </a:lnTo>
                <a:lnTo>
                  <a:pt x="0" y="1229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020767" y="6596416"/>
            <a:ext cx="1814289" cy="1525652"/>
          </a:xfrm>
          <a:custGeom>
            <a:avLst/>
            <a:gdLst/>
            <a:ahLst/>
            <a:cxnLst/>
            <a:rect r="r" b="b" t="t" l="l"/>
            <a:pathLst>
              <a:path h="1525652" w="1814289">
                <a:moveTo>
                  <a:pt x="0" y="0"/>
                </a:moveTo>
                <a:lnTo>
                  <a:pt x="1814289" y="0"/>
                </a:lnTo>
                <a:lnTo>
                  <a:pt x="1814289" y="1525652"/>
                </a:lnTo>
                <a:lnTo>
                  <a:pt x="0" y="1525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421586" y="6705328"/>
            <a:ext cx="1382686" cy="1366883"/>
          </a:xfrm>
          <a:custGeom>
            <a:avLst/>
            <a:gdLst/>
            <a:ahLst/>
            <a:cxnLst/>
            <a:rect r="r" b="b" t="t" l="l"/>
            <a:pathLst>
              <a:path h="1366883" w="1382686">
                <a:moveTo>
                  <a:pt x="0" y="0"/>
                </a:moveTo>
                <a:lnTo>
                  <a:pt x="1382685" y="0"/>
                </a:lnTo>
                <a:lnTo>
                  <a:pt x="1382685" y="1366883"/>
                </a:lnTo>
                <a:lnTo>
                  <a:pt x="0" y="1366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1599015"/>
            <a:ext cx="18288000" cy="3998723"/>
          </a:xfrm>
          <a:custGeom>
            <a:avLst/>
            <a:gdLst/>
            <a:ahLst/>
            <a:cxnLst/>
            <a:rect r="r" b="b" t="t" l="l"/>
            <a:pathLst>
              <a:path h="3998723" w="18288000">
                <a:moveTo>
                  <a:pt x="0" y="0"/>
                </a:moveTo>
                <a:lnTo>
                  <a:pt x="18288000" y="0"/>
                </a:lnTo>
                <a:lnTo>
                  <a:pt x="18288000" y="3998724"/>
                </a:lnTo>
                <a:lnTo>
                  <a:pt x="0" y="39987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87" r="0" b="-14339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956043" y="2158064"/>
            <a:ext cx="4712160" cy="3086100"/>
            <a:chOff x="0" y="0"/>
            <a:chExt cx="1241063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41063" cy="812800"/>
            </a:xfrm>
            <a:custGeom>
              <a:avLst/>
              <a:gdLst/>
              <a:ahLst/>
              <a:cxnLst/>
              <a:rect r="r" b="b" t="t" l="l"/>
              <a:pathLst>
                <a:path h="812800" w="1241063">
                  <a:moveTo>
                    <a:pt x="0" y="0"/>
                  </a:moveTo>
                  <a:lnTo>
                    <a:pt x="1241063" y="0"/>
                  </a:lnTo>
                  <a:lnTo>
                    <a:pt x="124106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1241063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2808143" y="-1221"/>
            <a:ext cx="12661702" cy="1269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09"/>
              </a:lnSpc>
            </a:pPr>
            <a:r>
              <a:rPr lang="en-US" sz="6649">
                <a:solidFill>
                  <a:srgbClr val="49C5B1"/>
                </a:solidFill>
                <a:latin typeface="Arya 1"/>
              </a:rPr>
              <a:t>like a </a:t>
            </a:r>
            <a:r>
              <a:rPr lang="en-US" sz="6649">
                <a:solidFill>
                  <a:srgbClr val="FFFFFF"/>
                </a:solidFill>
                <a:latin typeface="Arya 1"/>
              </a:rPr>
              <a:t>personal</a:t>
            </a:r>
            <a:r>
              <a:rPr lang="en-US" sz="6649">
                <a:solidFill>
                  <a:srgbClr val="49C5B1"/>
                </a:solidFill>
                <a:latin typeface="Arya 1"/>
              </a:rPr>
              <a:t> approach?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09050" y="8455659"/>
            <a:ext cx="13563295" cy="1479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49"/>
              </a:lnSpc>
            </a:pPr>
            <a:r>
              <a:rPr lang="en-US" sz="7749">
                <a:solidFill>
                  <a:srgbClr val="FFFFFF"/>
                </a:solidFill>
                <a:latin typeface="Arya 2"/>
              </a:rPr>
              <a:t>THE FEELINGS </a:t>
            </a:r>
            <a:r>
              <a:rPr lang="en-US" sz="7749">
                <a:solidFill>
                  <a:srgbClr val="49C5B1"/>
                </a:solidFill>
                <a:latin typeface="Arya 2"/>
              </a:rPr>
              <a:t>MUTUAL.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14600" y="7006499"/>
            <a:ext cx="2906167" cy="65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649">
                <a:solidFill>
                  <a:srgbClr val="2E1A47"/>
                </a:solidFill>
                <a:latin typeface="Poppins"/>
              </a:rPr>
              <a:t>01664 414144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474108" y="6965224"/>
            <a:ext cx="5218188" cy="65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649">
                <a:solidFill>
                  <a:srgbClr val="2E1A47"/>
                </a:solidFill>
                <a:latin typeface="Poppins"/>
              </a:rPr>
              <a:t>sales@mmbs.co.uk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17453" y="6965224"/>
            <a:ext cx="5425232" cy="659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9"/>
              </a:lnSpc>
            </a:pPr>
            <a:r>
              <a:rPr lang="en-US" sz="3649">
                <a:solidFill>
                  <a:srgbClr val="2E1A47"/>
                </a:solidFill>
                <a:latin typeface="Poppins"/>
              </a:rPr>
              <a:t>themeltonbrokers.co.uk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022588" y="5844239"/>
            <a:ext cx="10019556" cy="763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>
                <a:solidFill>
                  <a:srgbClr val="000000"/>
                </a:solidFill>
                <a:latin typeface="Poppins Medium"/>
              </a:rPr>
              <a:t>Contact our dedicated Sales Team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A8607821B86418C9C04EA5BBFF683" ma:contentTypeVersion="14" ma:contentTypeDescription="Create a new document." ma:contentTypeScope="" ma:versionID="4708f201b0895e61bb6156ed06a97e32">
  <xsd:schema xmlns:xsd="http://www.w3.org/2001/XMLSchema" xmlns:xs="http://www.w3.org/2001/XMLSchema" xmlns:p="http://schemas.microsoft.com/office/2006/metadata/properties" xmlns:ns2="ce698ae2-88f9-4e6d-851d-cb5a08365591" xmlns:ns3="b17461ae-d976-4548-9942-08c4608f6528" targetNamespace="http://schemas.microsoft.com/office/2006/metadata/properties" ma:root="true" ma:fieldsID="cf56b6dd4c5422b30c8fa1332e377f4d" ns2:_="" ns3:_="">
    <xsd:import namespace="ce698ae2-88f9-4e6d-851d-cb5a08365591"/>
    <xsd:import namespace="b17461ae-d976-4548-9942-08c4608f6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98ae2-88f9-4e6d-851d-cb5a08365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60f3bc9-c257-471f-b3b9-3c0d41bea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461ae-d976-4548-9942-08c4608f652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f1e6c2c-25e0-4b85-8f18-972abd7d708f}" ma:internalName="TaxCatchAll" ma:showField="CatchAllData" ma:web="b17461ae-d976-4548-9942-08c4608f6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7461ae-d976-4548-9942-08c4608f6528" xsi:nil="true"/>
    <lcf76f155ced4ddcb4097134ff3c332f xmlns="ce698ae2-88f9-4e6d-851d-cb5a0836559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5CA5E3-DA2D-4959-9163-6243738D92BF}"/>
</file>

<file path=customXml/itemProps2.xml><?xml version="1.0" encoding="utf-8"?>
<ds:datastoreItem xmlns:ds="http://schemas.openxmlformats.org/officeDocument/2006/customXml" ds:itemID="{384302EC-410B-44E0-BDC0-D6315C881817}"/>
</file>

<file path=customXml/itemProps3.xml><?xml version="1.0" encoding="utf-8"?>
<ds:datastoreItem xmlns:ds="http://schemas.openxmlformats.org/officeDocument/2006/customXml" ds:itemID="{EF502FE6-3496-4BAE-AC82-A21F64F29C7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Jasmines Broker Presentation May 2024</dc:title>
  <cp:revision>1</cp:revision>
  <dcterms:created xsi:type="dcterms:W3CDTF">2006-08-16T00:00:00Z</dcterms:created>
  <dcterms:modified xsi:type="dcterms:W3CDTF">2011-08-01T06:04:30Z</dcterms:modified>
  <dc:identifier>DAE68Y-gla0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0x010100CC9A8607821B86418C9C04EA5BBFF683</vt:lpwstr>
  </property>
</Properties>
</file>