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419" r:id="rId2"/>
    <p:sldId id="448" r:id="rId3"/>
    <p:sldId id="450" r:id="rId4"/>
    <p:sldId id="449" r:id="rId5"/>
    <p:sldId id="452" r:id="rId6"/>
    <p:sldId id="440" r:id="rId7"/>
    <p:sldId id="441" r:id="rId8"/>
    <p:sldId id="442" r:id="rId9"/>
    <p:sldId id="453" r:id="rId10"/>
    <p:sldId id="447" r:id="rId11"/>
    <p:sldId id="444" r:id="rId12"/>
  </p:sldIdLst>
  <p:sldSz cx="12192000" cy="6858000"/>
  <p:notesSz cx="6858000" cy="9144000"/>
  <p:embeddedFontLst>
    <p:embeddedFont>
      <p:font typeface="P22 Underground" panose="00000400000000000000" pitchFamily="2" charset="0"/>
      <p:regular r:id="rId14"/>
    </p:embeddedFont>
    <p:embeddedFont>
      <p:font typeface="Proxima Nova Rg" panose="020005060300000200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796"/>
    <a:srgbClr val="012C33"/>
    <a:srgbClr val="20A795"/>
    <a:srgbClr val="00373A"/>
    <a:srgbClr val="000000"/>
    <a:srgbClr val="F4F3F3"/>
    <a:srgbClr val="F8F8F8"/>
    <a:srgbClr val="002D33"/>
    <a:srgbClr val="12333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F4BA40-FEC7-4A8B-96EC-ED373DA51CD4}" v="1" dt="2025-10-08T15:11:24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ydes" userId="28cad590-4635-4158-963d-31a6327cac26" providerId="ADAL" clId="{58F4BA40-FEC7-4A8B-96EC-ED373DA51CD4}"/>
    <pc:docChg chg="modSld">
      <pc:chgData name="Jonathan Hydes" userId="28cad590-4635-4158-963d-31a6327cac26" providerId="ADAL" clId="{58F4BA40-FEC7-4A8B-96EC-ED373DA51CD4}" dt="2025-10-08T15:11:24.687" v="0"/>
      <pc:docMkLst>
        <pc:docMk/>
      </pc:docMkLst>
      <pc:sldChg chg="modSp">
        <pc:chgData name="Jonathan Hydes" userId="28cad590-4635-4158-963d-31a6327cac26" providerId="ADAL" clId="{58F4BA40-FEC7-4A8B-96EC-ED373DA51CD4}" dt="2025-10-08T15:11:24.687" v="0"/>
        <pc:sldMkLst>
          <pc:docMk/>
          <pc:sldMk cId="689108191" sldId="448"/>
        </pc:sldMkLst>
        <pc:spChg chg="mod">
          <ac:chgData name="Jonathan Hydes" userId="28cad590-4635-4158-963d-31a6327cac26" providerId="ADAL" clId="{58F4BA40-FEC7-4A8B-96EC-ED373DA51CD4}" dt="2025-10-08T15:11:24.687" v="0"/>
          <ac:spMkLst>
            <pc:docMk/>
            <pc:sldMk cId="689108191" sldId="448"/>
            <ac:spMk id="10" creationId="{6A5DA1C7-3BFA-433C-B1CE-5C8FC414B7D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omputersharegbr-my.sharepoint.com/personal/hydesj_emea_cshare_net/Documents/Documents/Landlord%20SPVs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22 Underground" panose="00000400000000000000" pitchFamily="2" charset="0"/>
                <a:ea typeface="+mn-ea"/>
                <a:cs typeface="+mn-cs"/>
              </a:defRPr>
            </a:pPr>
            <a:r>
              <a:rPr lang="en-US" dirty="0">
                <a:latin typeface="P22 Underground" panose="00000400000000000000" pitchFamily="2" charset="0"/>
              </a:rPr>
              <a:t>No. of new landlord SPVs year on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22 Underground" panose="000004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BAA93"/>
            </a:solidFill>
            <a:ln w="63500">
              <a:solidFill>
                <a:srgbClr val="3BAA93"/>
              </a:solidFill>
            </a:ln>
            <a:effectLst/>
          </c:spPr>
          <c:invertIfNegative val="0"/>
          <c:cat>
            <c:numRef>
              <c:f>Sheet1!$E$6:$E$20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Sheet1!$F$6:$F$20</c:f>
              <c:numCache>
                <c:formatCode>General</c:formatCode>
                <c:ptCount val="15"/>
                <c:pt idx="0">
                  <c:v>5266</c:v>
                </c:pt>
                <c:pt idx="1">
                  <c:v>6344</c:v>
                </c:pt>
                <c:pt idx="2">
                  <c:v>7358</c:v>
                </c:pt>
                <c:pt idx="3">
                  <c:v>9152</c:v>
                </c:pt>
                <c:pt idx="4">
                  <c:v>10625</c:v>
                </c:pt>
                <c:pt idx="5">
                  <c:v>13863</c:v>
                </c:pt>
                <c:pt idx="6">
                  <c:v>19000</c:v>
                </c:pt>
                <c:pt idx="7">
                  <c:v>23094</c:v>
                </c:pt>
                <c:pt idx="8">
                  <c:v>25992</c:v>
                </c:pt>
                <c:pt idx="9">
                  <c:v>27129</c:v>
                </c:pt>
                <c:pt idx="10">
                  <c:v>34229</c:v>
                </c:pt>
                <c:pt idx="11">
                  <c:v>42092</c:v>
                </c:pt>
                <c:pt idx="12">
                  <c:v>48540</c:v>
                </c:pt>
                <c:pt idx="13">
                  <c:v>50004</c:v>
                </c:pt>
                <c:pt idx="14">
                  <c:v>61517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5-4317-9614-B9A8C6ED8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7050336"/>
        <c:axId val="1437030656"/>
      </c:barChart>
      <c:catAx>
        <c:axId val="143705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7030656"/>
        <c:crosses val="autoZero"/>
        <c:auto val="1"/>
        <c:lblAlgn val="ctr"/>
        <c:lblOffset val="100"/>
        <c:noMultiLvlLbl val="0"/>
      </c:catAx>
      <c:valAx>
        <c:axId val="1437030656"/>
        <c:scaling>
          <c:orientation val="minMax"/>
          <c:max val="7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705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5FCF2"/>
    </a:solidFill>
    <a:ln w="9525" cap="flat" cmpd="sng" algn="ctr">
      <a:solidFill>
        <a:schemeClr val="bg1">
          <a:lumMod val="85000"/>
        </a:schemeClr>
      </a:solidFill>
      <a:round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02DD1-AC74-401A-9D92-0ADCADC5F945}" type="datetimeFigureOut">
              <a:rPr lang="en-GB" smtClean="0"/>
              <a:t>08/10/2025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05A82-F681-4AA6-BFDC-3296951F79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68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2AD5-1C8C-4751-8AAE-08CAEFB9D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390081-8CF1-4FB2-9FB9-13EC352CC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E1E4D-9D68-4DC9-A3AB-50A206B9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86DB-E134-4B6B-B1AA-49956830864A}" type="datetimeFigureOut">
              <a:rPr lang="en-GB" smtClean="0"/>
              <a:t>08/10/2025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E0104-B415-4788-8230-18658672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77DB7-6443-443C-8166-5D8FF781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38A0-BABF-4F15-B95E-2F1E448EAA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72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C71D5-3083-4EFE-9BDF-7C93E7A5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22B11-2440-41F4-8E5E-752B994F0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B34B2-399A-47AA-B7E9-2DA60772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86DB-E134-4B6B-B1AA-49956830864A}" type="datetimeFigureOut">
              <a:rPr lang="en-GB" smtClean="0"/>
              <a:t>08/10/2025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1E170-735E-4E9C-90F5-81BAB280C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6BE61-0D95-4086-8B0B-2BEF60689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38A0-BABF-4F15-B95E-2F1E448EAA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46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851F9F-9221-4D4A-8AD6-5A4AD9ED43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629B3-4AB3-49A8-BA46-53971A1C3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C4728-51F0-4500-A727-3A11D3436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86DB-E134-4B6B-B1AA-49956830864A}" type="datetimeFigureOut">
              <a:rPr lang="en-GB" smtClean="0"/>
              <a:t>08/10/2025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07927-B743-4F34-BD78-FAA13C1CE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2999D-D27B-4B13-898A-3E9F5620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38A0-BABF-4F15-B95E-2F1E448EAA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002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n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17C25B-CF9A-46F1-B197-F3001A6B61CC}"/>
              </a:ext>
            </a:extLst>
          </p:cNvPr>
          <p:cNvSpPr/>
          <p:nvPr userDrawn="1"/>
        </p:nvSpPr>
        <p:spPr>
          <a:xfrm>
            <a:off x="0" y="0"/>
            <a:ext cx="12192000" cy="1193386"/>
          </a:xfrm>
          <a:prstGeom prst="rect">
            <a:avLst/>
          </a:prstGeom>
          <a:solidFill>
            <a:srgbClr val="003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DFB6638-3767-45AA-B0D0-2E651CE93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218973"/>
            <a:ext cx="1251022" cy="74564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E2FA7E-16C3-4512-9B91-1780DD3FD1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1300" y="1511093"/>
            <a:ext cx="11677722" cy="850900"/>
          </a:xfrm>
        </p:spPr>
        <p:txBody>
          <a:bodyPr/>
          <a:lstStyle>
            <a:lvl1pPr>
              <a:defRPr sz="2400"/>
            </a:lvl1pPr>
            <a:lvl2pPr>
              <a:buClr>
                <a:schemeClr val="tx2"/>
              </a:buClr>
              <a:defRPr sz="2000"/>
            </a:lvl2pPr>
          </a:lstStyle>
          <a:p>
            <a:pPr lvl="0"/>
            <a:r>
              <a:rPr lang="en-US" dirty="0"/>
              <a:t>Content in Georgia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61BBE11-16D4-4C78-95BA-AE2440FF14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300" y="371475"/>
            <a:ext cx="10528300" cy="74612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TITLE: ERASER UPPER CASE OR GEORGIA</a:t>
            </a:r>
          </a:p>
        </p:txBody>
      </p:sp>
    </p:spTree>
    <p:extLst>
      <p:ext uri="{BB962C8B-B14F-4D97-AF65-F5344CB8AC3E}">
        <p14:creationId xmlns:p14="http://schemas.microsoft.com/office/powerpoint/2010/main" val="22094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2E269-94BB-4E5A-8B82-0058AF2D7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B324A-CA50-47ED-88C6-5B2AAAB5D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0B50-6263-418C-B453-D2DAF161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86DB-E134-4B6B-B1AA-49956830864A}" type="datetimeFigureOut">
              <a:rPr lang="en-GB" smtClean="0"/>
              <a:t>08/10/2025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204B5-1133-495D-92B4-C70C39F9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EB98B-76F5-4D9B-8129-F27084DEA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38A0-BABF-4F15-B95E-2F1E448EAA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03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0206-F0C7-4950-B023-1A3B65AA4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FBC27-41EB-4439-84AA-2E59C7601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368EA-E930-4B49-ADF1-3534EE5A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86DB-E134-4B6B-B1AA-49956830864A}" type="datetimeFigureOut">
              <a:rPr lang="en-GB" smtClean="0"/>
              <a:t>08/10/2025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FE9C6-CC0A-459B-9E63-E89B9BD2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80669-0505-4ECA-B0E4-186B6400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38A0-BABF-4F15-B95E-2F1E448EAA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30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63E5-2F0F-4B1D-927C-D313421B4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E79EE-93BA-494B-B44A-C4A8A75D9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F6CD5-58FB-42A4-8932-C17B7E8DB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C9836-CBC9-41FE-87D6-EE2915B84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86DB-E134-4B6B-B1AA-49956830864A}" type="datetimeFigureOut">
              <a:rPr lang="en-GB" smtClean="0"/>
              <a:t>08/10/2025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9A555-AAE4-4926-B8AF-8E6ED543B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943C7-2F59-40A9-BACB-0A6237D6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38A0-BABF-4F15-B95E-2F1E448EAA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8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7481C-DB29-4DD4-A203-F5BA5DE22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0FC20-979D-432E-8DBF-2322F9F57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C3B1B-627E-48E8-B4EB-E95C25047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66B05-EC62-4359-96B4-333A3E831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6BA88B-FDFE-4297-9789-5BE758282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C743DC-BBE6-4789-BFFD-0ADA727A7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86DB-E134-4B6B-B1AA-49956830864A}" type="datetimeFigureOut">
              <a:rPr lang="en-GB" smtClean="0"/>
              <a:t>08/10/2025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21AA0A-F1E0-4E86-8D73-48AA52CB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CC2B93-8C70-4DE0-8B1D-3761A1FA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38A0-BABF-4F15-B95E-2F1E448EAA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11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89241-9CE2-4FDE-8372-E5142888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401A8-3B82-4065-B27D-B69F1A17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86DB-E134-4B6B-B1AA-49956830864A}" type="datetimeFigureOut">
              <a:rPr lang="en-GB" smtClean="0"/>
              <a:t>08/10/2025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6D845-3621-4782-BE67-2EB58E87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8FB1E-191E-4F43-8378-520CF3F9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38A0-BABF-4F15-B95E-2F1E448EAA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31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1C54B-20D1-4CAB-AE22-43446048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86DB-E134-4B6B-B1AA-49956830864A}" type="datetimeFigureOut">
              <a:rPr lang="en-GB" smtClean="0"/>
              <a:t>08/10/2025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7C7ED6-C604-4163-9115-6952C218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3F4ED-AAC3-4CFA-9736-7DA0B82D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38A0-BABF-4F15-B95E-2F1E448EAA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15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38A7-DA34-4C4C-92A8-C019E7D3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CFB2-5CC5-4A1E-92A9-9226590E5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DD0D7-765E-4E32-8CF4-C2AD31161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81A55-B21E-4BA1-9B34-C6023874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86DB-E134-4B6B-B1AA-49956830864A}" type="datetimeFigureOut">
              <a:rPr lang="en-GB" smtClean="0"/>
              <a:t>08/10/2025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CC263-040D-47C2-8CC5-C97138D2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7FE7F-539E-475C-8B5C-D4E3E8A1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38A0-BABF-4F15-B95E-2F1E448EAA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19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C2A87-B3E2-4A75-9234-31EC7B0E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13D834-A306-43E5-8993-2B8B52B52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F6584-BC31-4077-B0A9-5B0A4CF47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97811-F1D4-4232-807A-18A23C99F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86DB-E134-4B6B-B1AA-49956830864A}" type="datetimeFigureOut">
              <a:rPr lang="en-GB" smtClean="0"/>
              <a:t>08/10/2025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F9D21-3951-4806-AB2C-78130C012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8AFFC-1FC1-46E5-996F-77DE0645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38A0-BABF-4F15-B95E-2F1E448EAA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54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0CD3D6-D529-4EB7-A2EA-F7B097BEA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E891A-8728-4DAE-BCBD-0683978C6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03DE-1EC6-41FF-910E-B75B40A77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886DB-E134-4B6B-B1AA-49956830864A}" type="datetimeFigureOut">
              <a:rPr lang="en-GB" smtClean="0"/>
              <a:t>08/10/2025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8D363-A42E-4282-9164-7AF4B44D2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3C413-1C1C-4C27-B390-28CC1C1E8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D38A0-BABF-4F15-B95E-2F1E448EAA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85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>
            <a:extLst>
              <a:ext uri="{FF2B5EF4-FFF2-40B4-BE49-F238E27FC236}">
                <a16:creationId xmlns:a16="http://schemas.microsoft.com/office/drawing/2014/main" id="{50C71915-378C-6AEF-A33C-AB925048C395}"/>
              </a:ext>
            </a:extLst>
          </p:cNvPr>
          <p:cNvSpPr>
            <a:spLocks noChangeAspect="1"/>
          </p:cNvSpPr>
          <p:nvPr/>
        </p:nvSpPr>
        <p:spPr>
          <a:xfrm>
            <a:off x="4757646" y="0"/>
            <a:ext cx="7586709" cy="6868160"/>
          </a:xfrm>
          <a:custGeom>
            <a:avLst/>
            <a:gdLst/>
            <a:ahLst/>
            <a:cxnLst/>
            <a:rect l="l" t="t" r="r" b="b"/>
            <a:pathLst>
              <a:path w="12352120" h="822960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1" t="1" r="-52709" b="-12174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C28E5A2F-4A89-3A2C-139F-9CB4DADAFF7C}"/>
              </a:ext>
            </a:extLst>
          </p:cNvPr>
          <p:cNvSpPr/>
          <p:nvPr/>
        </p:nvSpPr>
        <p:spPr>
          <a:xfrm>
            <a:off x="3144002" y="2540"/>
            <a:ext cx="7493518" cy="6878320"/>
          </a:xfrm>
          <a:prstGeom prst="parallelogram">
            <a:avLst>
              <a:gd name="adj" fmla="val 83039"/>
            </a:avLst>
          </a:prstGeom>
          <a:solidFill>
            <a:srgbClr val="20A7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7876A0-C3F4-5169-ED0B-6C4F162F3A00}"/>
              </a:ext>
            </a:extLst>
          </p:cNvPr>
          <p:cNvSpPr/>
          <p:nvPr/>
        </p:nvSpPr>
        <p:spPr>
          <a:xfrm>
            <a:off x="1" y="5013507"/>
            <a:ext cx="4419600" cy="1849120"/>
          </a:xfrm>
          <a:prstGeom prst="rect">
            <a:avLst/>
          </a:prstGeom>
          <a:solidFill>
            <a:srgbClr val="012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22 Underground" panose="00000400000000000000" pitchFamily="2" charset="0"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40B4FD1-BE57-63BB-5745-126ED97DC029}"/>
              </a:ext>
            </a:extLst>
          </p:cNvPr>
          <p:cNvSpPr/>
          <p:nvPr/>
        </p:nvSpPr>
        <p:spPr>
          <a:xfrm>
            <a:off x="935831" y="0"/>
            <a:ext cx="9373119" cy="6858000"/>
          </a:xfrm>
          <a:prstGeom prst="parallelogram">
            <a:avLst>
              <a:gd name="adj" fmla="val 83039"/>
            </a:avLst>
          </a:prstGeom>
          <a:solidFill>
            <a:srgbClr val="012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AB806D-68E6-8422-920B-05688A8A5F8A}"/>
              </a:ext>
            </a:extLst>
          </p:cNvPr>
          <p:cNvSpPr/>
          <p:nvPr/>
        </p:nvSpPr>
        <p:spPr>
          <a:xfrm>
            <a:off x="1" y="0"/>
            <a:ext cx="5493005" cy="5455920"/>
          </a:xfrm>
          <a:prstGeom prst="rect">
            <a:avLst/>
          </a:prstGeom>
          <a:solidFill>
            <a:srgbClr val="012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22 Underground" panose="00000400000000000000" pitchFamily="2" charset="0"/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ABF16809-D2F4-CD2E-B1B7-CD7AD6FFB8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55" t="14591" r="15121" b="9187"/>
          <a:stretch/>
        </p:blipFill>
        <p:spPr>
          <a:xfrm>
            <a:off x="228826" y="170431"/>
            <a:ext cx="2500887" cy="1701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81B807-E807-C706-170D-DCC8B0AF4C4C}"/>
              </a:ext>
            </a:extLst>
          </p:cNvPr>
          <p:cNvSpPr txBox="1"/>
          <p:nvPr/>
        </p:nvSpPr>
        <p:spPr>
          <a:xfrm>
            <a:off x="216913" y="2298916"/>
            <a:ext cx="7114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700" b="1" dirty="0">
                <a:solidFill>
                  <a:srgbClr val="1AA796"/>
                </a:solidFill>
                <a:latin typeface="P22 Underground" panose="00000400000000000000" pitchFamily="2" charset="0"/>
              </a:rPr>
              <a:t>The BTL Edge: </a:t>
            </a:r>
            <a:r>
              <a:rPr lang="en-GB" sz="4700" b="1" dirty="0">
                <a:solidFill>
                  <a:schemeClr val="bg1"/>
                </a:solidFill>
                <a:latin typeface="P22 Underground" panose="00000400000000000000" pitchFamily="2" charset="0"/>
              </a:rPr>
              <a:t>Turning Insight Into Opportunities</a:t>
            </a:r>
            <a:endParaRPr lang="en-GB" sz="4700" dirty="0">
              <a:solidFill>
                <a:schemeClr val="bg1"/>
              </a:solidFill>
              <a:latin typeface="P22 Underground" panose="000004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8D0F59-7903-8417-00C6-07DA13EB4E2B}"/>
              </a:ext>
            </a:extLst>
          </p:cNvPr>
          <p:cNvSpPr/>
          <p:nvPr/>
        </p:nvSpPr>
        <p:spPr>
          <a:xfrm>
            <a:off x="3453611" y="825"/>
            <a:ext cx="4754879" cy="1849120"/>
          </a:xfrm>
          <a:prstGeom prst="rect">
            <a:avLst/>
          </a:prstGeom>
          <a:solidFill>
            <a:srgbClr val="012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22 Underground" panose="000004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AD1A93-A948-C780-B3A9-C5DD7E1F1FB6}"/>
              </a:ext>
            </a:extLst>
          </p:cNvPr>
          <p:cNvSpPr txBox="1"/>
          <p:nvPr/>
        </p:nvSpPr>
        <p:spPr>
          <a:xfrm>
            <a:off x="216913" y="4578303"/>
            <a:ext cx="675132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20A795"/>
                </a:solidFill>
                <a:effectLst/>
                <a:uLnTx/>
                <a:uFillTx/>
                <a:latin typeface="P22 Underground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Liam Cooper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500" dirty="0">
                <a:solidFill>
                  <a:prstClr val="white"/>
                </a:solidFill>
                <a:latin typeface="P22 Underground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BDM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22 Underground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22 Underground" panose="000004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0A795"/>
                </a:solidFill>
                <a:effectLst/>
                <a:uLnTx/>
                <a:uFillTx/>
                <a:latin typeface="P22 Underground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22 Underground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07929 714540</a:t>
            </a:r>
            <a:b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22 Underground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n-GB" sz="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22 Underground" panose="000004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20A795"/>
                </a:solidFill>
                <a:latin typeface="P22 Underground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E. </a:t>
            </a:r>
            <a:r>
              <a:rPr lang="en-GB" sz="2000" dirty="0">
                <a:solidFill>
                  <a:prstClr val="white"/>
                </a:solidFill>
                <a:latin typeface="P22 Underground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liam.cooper@zephyrhomeloans.co.uk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22 Underground" panose="000004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464984FF-6309-EB03-CE1D-957591687411}"/>
              </a:ext>
            </a:extLst>
          </p:cNvPr>
          <p:cNvSpPr>
            <a:spLocks noChangeAspect="1"/>
          </p:cNvSpPr>
          <p:nvPr/>
        </p:nvSpPr>
        <p:spPr>
          <a:xfrm flipH="1">
            <a:off x="3230116" y="4756715"/>
            <a:ext cx="1320386" cy="1382717"/>
          </a:xfrm>
          <a:prstGeom prst="teardrop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1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53F8A6-6D72-634A-8F82-E130F5C8EA90}"/>
              </a:ext>
            </a:extLst>
          </p:cNvPr>
          <p:cNvSpPr/>
          <p:nvPr/>
        </p:nvSpPr>
        <p:spPr>
          <a:xfrm>
            <a:off x="0" y="0"/>
            <a:ext cx="12192000" cy="688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A538FA3-8291-12E9-FBA6-72CEC4FC393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013"/>
          <a:stretch/>
        </p:blipFill>
        <p:spPr>
          <a:xfrm>
            <a:off x="-27266" y="1009189"/>
            <a:ext cx="12219266" cy="58488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4CC8B8-8EF7-4AB4-B2DC-1318871B224D}"/>
              </a:ext>
            </a:extLst>
          </p:cNvPr>
          <p:cNvSpPr txBox="1"/>
          <p:nvPr/>
        </p:nvSpPr>
        <p:spPr>
          <a:xfrm>
            <a:off x="271321" y="3784802"/>
            <a:ext cx="399368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23338"/>
                </a:solidFill>
                <a:effectLst/>
                <a:uLnTx/>
                <a:uFillTx/>
                <a:latin typeface="Proxima Nova Rg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Houses &amp; flats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23338"/>
                </a:solidFill>
                <a:effectLst/>
                <a:uLnTx/>
                <a:uFillTx/>
                <a:latin typeface="Proxima Nova Rg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HMOs &amp; MUFBs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23338"/>
                </a:solidFill>
                <a:effectLst/>
                <a:uLnTx/>
                <a:uFillTx/>
                <a:latin typeface="Proxima Nova Rg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Flats above commercial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23338"/>
                </a:solidFill>
                <a:effectLst/>
                <a:uLnTx/>
                <a:uFillTx/>
                <a:latin typeface="Proxima Nova Rg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Ex LA &amp; deck access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23338"/>
                </a:solidFill>
                <a:effectLst/>
                <a:uLnTx/>
                <a:uFillTx/>
                <a:latin typeface="Proxima Nova Rg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New build properties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31A689-8A09-400A-9E93-137AAD6A5C8D}"/>
              </a:ext>
            </a:extLst>
          </p:cNvPr>
          <p:cNvSpPr txBox="1"/>
          <p:nvPr/>
        </p:nvSpPr>
        <p:spPr>
          <a:xfrm>
            <a:off x="4265001" y="3793369"/>
            <a:ext cx="4065706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23338"/>
                </a:solidFill>
                <a:effectLst/>
                <a:uLnTx/>
                <a:uFillTx/>
                <a:latin typeface="Proxima Nova Rg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SPV applications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23338"/>
                </a:solidFill>
                <a:effectLst/>
                <a:uLnTx/>
                <a:uFillTx/>
                <a:latin typeface="Proxima Nova Rg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Unlimited portfolios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23338"/>
                </a:solidFill>
                <a:effectLst/>
                <a:uLnTx/>
                <a:uFillTx/>
                <a:latin typeface="Proxima Nova Rg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Up to £2m loan size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23338"/>
                </a:solidFill>
                <a:effectLst/>
                <a:uLnTx/>
                <a:uFillTx/>
                <a:latin typeface="Proxima Nova Rg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Up to 4 applicants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23338"/>
                </a:solidFill>
                <a:effectLst/>
                <a:uLnTx/>
                <a:uFillTx/>
                <a:latin typeface="Proxima Nova Rg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Up to age 95 at term end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23338"/>
              </a:solidFill>
              <a:effectLst/>
              <a:uLnTx/>
              <a:uFillTx/>
              <a:latin typeface="Proxima Nova Rg" panose="0200050603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86B34B-51D3-4905-B8B3-33B9D460DB33}"/>
              </a:ext>
            </a:extLst>
          </p:cNvPr>
          <p:cNvSpPr txBox="1"/>
          <p:nvPr/>
        </p:nvSpPr>
        <p:spPr>
          <a:xfrm>
            <a:off x="8330707" y="3793369"/>
            <a:ext cx="420054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23338"/>
                </a:solidFill>
                <a:effectLst/>
                <a:uLnTx/>
                <a:uFillTx/>
                <a:latin typeface="Proxima Nova Rg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No min income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23338"/>
                </a:solidFill>
                <a:effectLst/>
                <a:uLnTx/>
                <a:uFillTx/>
                <a:latin typeface="Proxima Nova Rg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Top slicing available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23338"/>
                </a:solidFill>
                <a:effectLst/>
                <a:uLnTx/>
                <a:uFillTx/>
                <a:latin typeface="Proxima Nova Rg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Gifted deposits, equity 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23338"/>
                </a:solidFill>
                <a:effectLst/>
                <a:uLnTx/>
                <a:uFillTx/>
                <a:latin typeface="Proxima Nova Rg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23338"/>
                </a:solidFill>
                <a:effectLst/>
                <a:uLnTx/>
                <a:uFillTx/>
                <a:latin typeface="Proxima Nova Rg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&amp; inter-company loans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23338"/>
                </a:solidFill>
                <a:effectLst/>
                <a:uLnTx/>
                <a:uFillTx/>
                <a:latin typeface="Proxima Nova Rg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Capital raising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5A2013-D872-D314-9F7D-2CC7F8AFD500}"/>
              </a:ext>
            </a:extLst>
          </p:cNvPr>
          <p:cNvSpPr/>
          <p:nvPr/>
        </p:nvSpPr>
        <p:spPr>
          <a:xfrm>
            <a:off x="390904" y="1367117"/>
            <a:ext cx="2907830" cy="2222418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B6BDA9-3E23-407C-5D3E-53BAC9A82940}"/>
              </a:ext>
            </a:extLst>
          </p:cNvPr>
          <p:cNvSpPr/>
          <p:nvPr/>
        </p:nvSpPr>
        <p:spPr>
          <a:xfrm>
            <a:off x="4346936" y="1367117"/>
            <a:ext cx="2907830" cy="2222418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676CD32-8D4C-DCF5-5E4B-A0D3FB157063}"/>
              </a:ext>
            </a:extLst>
          </p:cNvPr>
          <p:cNvSpPr/>
          <p:nvPr/>
        </p:nvSpPr>
        <p:spPr>
          <a:xfrm>
            <a:off x="8382435" y="1342323"/>
            <a:ext cx="2907830" cy="2222418"/>
          </a:xfrm>
          <a:prstGeom prst="round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2092FC-8D73-049A-CB9B-C3F2CB255476}"/>
              </a:ext>
            </a:extLst>
          </p:cNvPr>
          <p:cNvSpPr/>
          <p:nvPr/>
        </p:nvSpPr>
        <p:spPr>
          <a:xfrm>
            <a:off x="390904" y="2517186"/>
            <a:ext cx="2907830" cy="72301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5409DE-97D1-53A2-8FA4-8DEDA729E7CA}"/>
              </a:ext>
            </a:extLst>
          </p:cNvPr>
          <p:cNvSpPr txBox="1"/>
          <p:nvPr/>
        </p:nvSpPr>
        <p:spPr>
          <a:xfrm>
            <a:off x="482744" y="2540139"/>
            <a:ext cx="2724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srgbClr val="123338"/>
                </a:solidFill>
                <a:effectLst/>
                <a:uLnTx/>
                <a:uFillTx/>
                <a:latin typeface="P22 Underground" panose="00000400000000000000" pitchFamily="2" charset="0"/>
                <a:ea typeface="+mn-ea"/>
                <a:cs typeface="+mn-cs"/>
              </a:rPr>
              <a:t>What?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935B19-546C-DE63-32AD-A201F8009EF5}"/>
              </a:ext>
            </a:extLst>
          </p:cNvPr>
          <p:cNvSpPr/>
          <p:nvPr/>
        </p:nvSpPr>
        <p:spPr>
          <a:xfrm>
            <a:off x="4334563" y="2534948"/>
            <a:ext cx="2907830" cy="72301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29E269-234C-F35B-B449-91260C43E0F3}"/>
              </a:ext>
            </a:extLst>
          </p:cNvPr>
          <p:cNvSpPr/>
          <p:nvPr/>
        </p:nvSpPr>
        <p:spPr>
          <a:xfrm>
            <a:off x="8383303" y="2517186"/>
            <a:ext cx="2907830" cy="72301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20F16-64F5-99E0-C09C-C154CDCC7250}"/>
              </a:ext>
            </a:extLst>
          </p:cNvPr>
          <p:cNvSpPr txBox="1"/>
          <p:nvPr/>
        </p:nvSpPr>
        <p:spPr>
          <a:xfrm>
            <a:off x="4426403" y="2557901"/>
            <a:ext cx="2724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srgbClr val="123338"/>
                </a:solidFill>
                <a:effectLst/>
                <a:uLnTx/>
                <a:uFillTx/>
                <a:latin typeface="P22 Underground" panose="00000400000000000000" pitchFamily="2" charset="0"/>
                <a:ea typeface="+mn-ea"/>
                <a:cs typeface="+mn-cs"/>
              </a:rPr>
              <a:t>Who?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E0B15-BA92-9A97-2231-17254EAADD40}"/>
              </a:ext>
            </a:extLst>
          </p:cNvPr>
          <p:cNvSpPr txBox="1"/>
          <p:nvPr/>
        </p:nvSpPr>
        <p:spPr>
          <a:xfrm>
            <a:off x="8474275" y="2515524"/>
            <a:ext cx="2724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srgbClr val="123338"/>
                </a:solidFill>
                <a:effectLst/>
                <a:uLnTx/>
                <a:uFillTx/>
                <a:latin typeface="P22 Underground" panose="00000400000000000000" pitchFamily="2" charset="0"/>
                <a:ea typeface="+mn-ea"/>
                <a:cs typeface="+mn-cs"/>
              </a:rPr>
              <a:t>How?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703A8E-588F-052B-352A-04E75BF0AA43}"/>
              </a:ext>
            </a:extLst>
          </p:cNvPr>
          <p:cNvSpPr/>
          <p:nvPr/>
        </p:nvSpPr>
        <p:spPr>
          <a:xfrm>
            <a:off x="0" y="-4624"/>
            <a:ext cx="12192000" cy="1038132"/>
          </a:xfrm>
          <a:prstGeom prst="rect">
            <a:avLst/>
          </a:prstGeom>
          <a:solidFill>
            <a:srgbClr val="003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985A6-84FF-C2DF-53D7-543CC48B7C17}"/>
              </a:ext>
            </a:extLst>
          </p:cNvPr>
          <p:cNvSpPr txBox="1"/>
          <p:nvPr/>
        </p:nvSpPr>
        <p:spPr>
          <a:xfrm>
            <a:off x="339254" y="136814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800" b="1" dirty="0">
                <a:solidFill>
                  <a:prstClr val="white"/>
                </a:solidFill>
                <a:latin typeface="P22 Underground" panose="00000400000000000000" pitchFamily="2" charset="0"/>
              </a:rPr>
              <a:t>More opportunities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22 Underground" panose="0000040000000000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7D04F-2428-3D6D-59DA-96B168D3C7BC}"/>
              </a:ext>
            </a:extLst>
          </p:cNvPr>
          <p:cNvSpPr/>
          <p:nvPr/>
        </p:nvSpPr>
        <p:spPr>
          <a:xfrm>
            <a:off x="0" y="6172079"/>
            <a:ext cx="12192000" cy="718005"/>
          </a:xfrm>
          <a:prstGeom prst="rect">
            <a:avLst/>
          </a:prstGeom>
          <a:solidFill>
            <a:srgbClr val="20A7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39836-EFDB-8633-7AAF-0224855B7201}"/>
              </a:ext>
            </a:extLst>
          </p:cNvPr>
          <p:cNvSpPr txBox="1"/>
          <p:nvPr/>
        </p:nvSpPr>
        <p:spPr>
          <a:xfrm>
            <a:off x="310694" y="6272463"/>
            <a:ext cx="1182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Proxima Nova Rg" panose="02000506030000020004" charset="0"/>
              </a:rPr>
              <a:t>Plus, you’ll get a quality service and handholding from our friendly team of BTL experts</a:t>
            </a:r>
          </a:p>
        </p:txBody>
      </p:sp>
    </p:spTree>
    <p:extLst>
      <p:ext uri="{BB962C8B-B14F-4D97-AF65-F5344CB8AC3E}">
        <p14:creationId xmlns:p14="http://schemas.microsoft.com/office/powerpoint/2010/main" val="136856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F478C5-7C93-482A-A398-2C38B00EB396}"/>
              </a:ext>
            </a:extLst>
          </p:cNvPr>
          <p:cNvSpPr/>
          <p:nvPr/>
        </p:nvSpPr>
        <p:spPr>
          <a:xfrm>
            <a:off x="0" y="-287079"/>
            <a:ext cx="12192000" cy="6858000"/>
          </a:xfrm>
          <a:prstGeom prst="rect">
            <a:avLst/>
          </a:prstGeom>
          <a:solidFill>
            <a:srgbClr val="113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CC2F6C-B94F-42C7-8297-97C37E9544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1742" y="1288435"/>
            <a:ext cx="5991499" cy="3315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14216D-8779-4B3F-9392-54DA41DBDD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7091"/>
            <a:ext cx="6154719" cy="36309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1EC9B3-69A6-A317-67D2-F7C8552EA6A7}"/>
              </a:ext>
            </a:extLst>
          </p:cNvPr>
          <p:cNvSpPr/>
          <p:nvPr/>
        </p:nvSpPr>
        <p:spPr>
          <a:xfrm>
            <a:off x="0" y="-287079"/>
            <a:ext cx="12192000" cy="1604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35FBF9-6DE9-9E39-85FB-D89D58E43557}"/>
              </a:ext>
            </a:extLst>
          </p:cNvPr>
          <p:cNvSpPr txBox="1"/>
          <p:nvPr/>
        </p:nvSpPr>
        <p:spPr>
          <a:xfrm>
            <a:off x="600427" y="277117"/>
            <a:ext cx="11108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>
                <a:solidFill>
                  <a:srgbClr val="1CA796"/>
                </a:solidFill>
                <a:latin typeface="P22 Underground" panose="00000400000000000000" pitchFamily="2" charset="0"/>
              </a:rPr>
              <a:t>Here to help you and your landlord clients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5F9A5-18B8-079E-AEF9-525996B3534F}"/>
              </a:ext>
            </a:extLst>
          </p:cNvPr>
          <p:cNvSpPr/>
          <p:nvPr/>
        </p:nvSpPr>
        <p:spPr>
          <a:xfrm>
            <a:off x="0" y="4898948"/>
            <a:ext cx="12192000" cy="2061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BE7858B-CCF2-E8EB-4AEF-01F434ECCF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827" y="5098429"/>
            <a:ext cx="2560184" cy="1580147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532394F-E99F-9E10-C83D-8B35FF00A2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54" y="5007321"/>
            <a:ext cx="3447481" cy="18545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29559C-27D2-C771-4A81-24270417D895}"/>
              </a:ext>
            </a:extLst>
          </p:cNvPr>
          <p:cNvSpPr txBox="1"/>
          <p:nvPr/>
        </p:nvSpPr>
        <p:spPr>
          <a:xfrm>
            <a:off x="424375" y="5403754"/>
            <a:ext cx="6833675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123338"/>
                </a:solidFill>
                <a:effectLst/>
                <a:uLnTx/>
                <a:uFillTx/>
                <a:latin typeface="P22 Underground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0370 707 1894 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123338"/>
                </a:solidFill>
                <a:effectLst/>
                <a:uLnTx/>
                <a:uFillTx/>
                <a:latin typeface="P22 Underground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BDMqueries@zephyrhomeloans.co.uk</a:t>
            </a:r>
            <a:endParaRPr lang="en-GB" sz="2500" b="1" dirty="0">
              <a:solidFill>
                <a:srgbClr val="123338"/>
              </a:solidFill>
              <a:latin typeface="P22 Underground" panose="00000400000000000000" pitchFamily="2" charset="0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1C0A987-5870-A485-4B73-3D73E83D2C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878" y="5098429"/>
            <a:ext cx="1997245" cy="166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C080E15-D70D-D79D-6BB7-B789CEFF1D65}"/>
              </a:ext>
            </a:extLst>
          </p:cNvPr>
          <p:cNvSpPr/>
          <p:nvPr/>
        </p:nvSpPr>
        <p:spPr>
          <a:xfrm>
            <a:off x="-16042" y="0"/>
            <a:ext cx="12208042" cy="6858000"/>
          </a:xfrm>
          <a:custGeom>
            <a:avLst/>
            <a:gdLst/>
            <a:ahLst/>
            <a:cxnLst/>
            <a:rect l="l" t="t" r="r" b="b"/>
            <a:pathLst>
              <a:path w="8550324" h="5707341">
                <a:moveTo>
                  <a:pt x="0" y="0"/>
                </a:moveTo>
                <a:lnTo>
                  <a:pt x="8550324" y="0"/>
                </a:lnTo>
                <a:lnTo>
                  <a:pt x="8550324" y="5707341"/>
                </a:lnTo>
                <a:lnTo>
                  <a:pt x="0" y="57073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420" t="-6085" r="-4085" b="-35130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DB53E1-E04F-F007-9A00-6BD6E2388A8D}"/>
              </a:ext>
            </a:extLst>
          </p:cNvPr>
          <p:cNvSpPr/>
          <p:nvPr/>
        </p:nvSpPr>
        <p:spPr>
          <a:xfrm>
            <a:off x="6753727" y="0"/>
            <a:ext cx="5438274" cy="6858000"/>
          </a:xfrm>
          <a:prstGeom prst="rect">
            <a:avLst/>
          </a:prstGeom>
          <a:solidFill>
            <a:srgbClr val="20A79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DA1C7-3BFA-433C-B1CE-5C8FC414B7DA}"/>
              </a:ext>
            </a:extLst>
          </p:cNvPr>
          <p:cNvSpPr txBox="1"/>
          <p:nvPr/>
        </p:nvSpPr>
        <p:spPr>
          <a:xfrm>
            <a:off x="6893138" y="1520785"/>
            <a:ext cx="529886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ts val="900"/>
              </a:spcBef>
              <a:spcAft>
                <a:spcPts val="900"/>
              </a:spcAft>
              <a:buClr>
                <a:srgbClr val="F8F8F8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  <a:ea typeface="Tahoma" panose="020B0604030504040204" pitchFamily="34" charset="0"/>
                <a:cs typeface="Arial" panose="020B0604020202020204" pitchFamily="34" charset="0"/>
              </a:rPr>
              <a:t>Award-winning BTL lender</a:t>
            </a:r>
          </a:p>
          <a:p>
            <a:pPr marL="342900" lvl="0" indent="-342900" fontAlgn="base">
              <a:spcBef>
                <a:spcPts val="900"/>
              </a:spcBef>
              <a:spcAft>
                <a:spcPts val="900"/>
              </a:spcAft>
              <a:buClr>
                <a:srgbClr val="F8F8F8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  <a:ea typeface="Tahoma" panose="020B0604030504040204" pitchFamily="34" charset="0"/>
                <a:cs typeface="Arial" panose="020B0604020202020204" pitchFamily="34" charset="0"/>
              </a:rPr>
              <a:t>Part of Topaz Finance </a:t>
            </a:r>
          </a:p>
          <a:p>
            <a:pPr marL="342900" lvl="0" indent="-342900" fontAlgn="base">
              <a:spcBef>
                <a:spcPts val="900"/>
              </a:spcBef>
              <a:spcAft>
                <a:spcPts val="900"/>
              </a:spcAft>
              <a:buClr>
                <a:srgbClr val="F8F8F8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  <a:ea typeface="Tahoma" panose="020B0604030504040204" pitchFamily="34" charset="0"/>
                <a:cs typeface="Arial" panose="020B0604020202020204" pitchFamily="34" charset="0"/>
              </a:rPr>
              <a:t>16th largest lender, 10th for BTL</a:t>
            </a:r>
          </a:p>
          <a:p>
            <a:pPr marL="342900" indent="-342900" fontAlgn="base">
              <a:spcBef>
                <a:spcPts val="900"/>
              </a:spcBef>
              <a:spcAft>
                <a:spcPts val="900"/>
              </a:spcAft>
              <a:buClr>
                <a:srgbClr val="F8F8F8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  <a:ea typeface="Tahoma" panose="020B0604030504040204" pitchFamily="34" charset="0"/>
                <a:cs typeface="Arial" panose="020B0604020202020204" pitchFamily="34" charset="0"/>
              </a:rPr>
              <a:t>A friendly team of BTL experts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88FE72-3B1D-C5E0-A235-56EB7ED57773}"/>
              </a:ext>
            </a:extLst>
          </p:cNvPr>
          <p:cNvSpPr txBox="1"/>
          <p:nvPr/>
        </p:nvSpPr>
        <p:spPr>
          <a:xfrm>
            <a:off x="6968070" y="223899"/>
            <a:ext cx="55560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22 Underground" panose="00000400000000000000" pitchFamily="2" charset="0"/>
              </a:rPr>
              <a:t>Zephyr in brief</a:t>
            </a:r>
          </a:p>
        </p:txBody>
      </p:sp>
    </p:spTree>
    <p:extLst>
      <p:ext uri="{BB962C8B-B14F-4D97-AF65-F5344CB8AC3E}">
        <p14:creationId xmlns:p14="http://schemas.microsoft.com/office/powerpoint/2010/main" val="68910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CF3CDB-577D-36EB-6C69-FED03C550E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768" t="21428" r="29107" b="24127"/>
          <a:stretch>
            <a:fillRect/>
          </a:stretch>
        </p:blipFill>
        <p:spPr>
          <a:xfrm>
            <a:off x="7492952" y="1417702"/>
            <a:ext cx="4470381" cy="31746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06E9AA-B9D2-7583-EB85-8B0E605A805B}"/>
              </a:ext>
            </a:extLst>
          </p:cNvPr>
          <p:cNvSpPr/>
          <p:nvPr/>
        </p:nvSpPr>
        <p:spPr>
          <a:xfrm>
            <a:off x="0" y="-4624"/>
            <a:ext cx="12192000" cy="1038132"/>
          </a:xfrm>
          <a:prstGeom prst="rect">
            <a:avLst/>
          </a:prstGeom>
          <a:solidFill>
            <a:srgbClr val="003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394F5-A475-C42E-B72D-DECB9A0219E6}"/>
              </a:ext>
            </a:extLst>
          </p:cNvPr>
          <p:cNvSpPr txBox="1"/>
          <p:nvPr/>
        </p:nvSpPr>
        <p:spPr>
          <a:xfrm>
            <a:off x="228667" y="138342"/>
            <a:ext cx="101954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chemeClr val="bg1"/>
                </a:solidFill>
                <a:latin typeface="P22 Underground" panose="00000400000000000000" pitchFamily="2" charset="0"/>
              </a:rPr>
              <a:t>PRS insight from The DPS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9B28B2-9986-6EC1-AB2A-E65823479264}"/>
              </a:ext>
            </a:extLst>
          </p:cNvPr>
          <p:cNvSpPr txBox="1"/>
          <p:nvPr/>
        </p:nvSpPr>
        <p:spPr>
          <a:xfrm>
            <a:off x="228667" y="1417702"/>
            <a:ext cx="62330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Proxima Nova Rg" panose="02000506030000020004" charset="0"/>
              </a:rPr>
              <a:t>Survey of 1100 landlords: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1AA796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roxima Nova Rg" panose="02000506030000020004" charset="0"/>
              </a:rPr>
              <a:t>More than half (52%) are considering selling some or all of their properties.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1AA796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roxima Nova Rg" panose="02000506030000020004" charset="0"/>
              </a:rPr>
              <a:t>25% of those respondents are considering exiting the market within two years.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000" dirty="0">
              <a:latin typeface="Proxima Nova Rg" panose="0200050603000002000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Proxima Nova Rg" panose="02000506030000020004" charset="0"/>
              </a:rPr>
              <a:t>Of the landlords who indicated they were considering selling some or all of their properties: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20A795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roxima Nova Rg" panose="02000506030000020004" charset="0"/>
              </a:rPr>
              <a:t>89% said changes or proposed changes in legislation or regulation was the reason.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20A795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roxima Nova Rg" panose="02000506030000020004" charset="0"/>
              </a:rPr>
              <a:t>74% said the level of returns after tax no longer made holding rentals inside the PRS attractive.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7AE3EE1-1EB6-138B-BA05-1EF7A8AAC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080" y="4704080"/>
            <a:ext cx="2153920" cy="2153920"/>
          </a:xfrm>
          <a:prstGeom prst="rect">
            <a:avLst/>
          </a:prstGeom>
        </p:spPr>
      </p:pic>
      <p:pic>
        <p:nvPicPr>
          <p:cNvPr id="12" name="Graphic 11" descr="Right pointing backhand index with solid fill">
            <a:extLst>
              <a:ext uri="{FF2B5EF4-FFF2-40B4-BE49-F238E27FC236}">
                <a16:creationId xmlns:a16="http://schemas.microsoft.com/office/drawing/2014/main" id="{94CD6617-E280-2DFA-9FBF-0434ED779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0960" y="5158763"/>
            <a:ext cx="1198880" cy="11988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E92A6C-A32A-FD17-7F09-F1F5775F61D6}"/>
              </a:ext>
            </a:extLst>
          </p:cNvPr>
          <p:cNvSpPr txBox="1"/>
          <p:nvPr/>
        </p:nvSpPr>
        <p:spPr>
          <a:xfrm>
            <a:off x="7388836" y="5273207"/>
            <a:ext cx="1783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12C33"/>
                </a:solidFill>
                <a:latin typeface="Proxima Nova Rg" panose="02000506030000020004" charset="0"/>
              </a:rPr>
              <a:t>Scan to see the full story and report</a:t>
            </a:r>
          </a:p>
        </p:txBody>
      </p:sp>
    </p:spTree>
    <p:extLst>
      <p:ext uri="{BB962C8B-B14F-4D97-AF65-F5344CB8AC3E}">
        <p14:creationId xmlns:p14="http://schemas.microsoft.com/office/powerpoint/2010/main" val="11103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8FFA93-113F-74AD-3DF2-ED3BF0B89601}"/>
              </a:ext>
            </a:extLst>
          </p:cNvPr>
          <p:cNvSpPr/>
          <p:nvPr/>
        </p:nvSpPr>
        <p:spPr>
          <a:xfrm>
            <a:off x="0" y="-4624"/>
            <a:ext cx="12192000" cy="1038132"/>
          </a:xfrm>
          <a:prstGeom prst="rect">
            <a:avLst/>
          </a:prstGeom>
          <a:solidFill>
            <a:srgbClr val="003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A2013-631A-5774-0E7C-D0FBBC1D5BC0}"/>
              </a:ext>
            </a:extLst>
          </p:cNvPr>
          <p:cNvSpPr txBox="1"/>
          <p:nvPr/>
        </p:nvSpPr>
        <p:spPr>
          <a:xfrm>
            <a:off x="228667" y="138342"/>
            <a:ext cx="116077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chemeClr val="bg1"/>
                </a:solidFill>
                <a:latin typeface="P22 Underground" panose="00000400000000000000" pitchFamily="2" charset="0"/>
              </a:rPr>
              <a:t>Majority of professional landlords are here to stay!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E9182-F5D5-A64C-874C-57C6037C8353}"/>
              </a:ext>
            </a:extLst>
          </p:cNvPr>
          <p:cNvSpPr txBox="1"/>
          <p:nvPr/>
        </p:nvSpPr>
        <p:spPr>
          <a:xfrm>
            <a:off x="4236586" y="1976629"/>
            <a:ext cx="730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defRPr/>
            </a:pPr>
            <a:r>
              <a:rPr lang="en-GB" sz="2400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with </a:t>
            </a:r>
            <a:r>
              <a:rPr lang="en-GB" sz="2400" b="1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three or more properties </a:t>
            </a:r>
            <a:r>
              <a:rPr lang="en-GB" sz="2400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are </a:t>
            </a:r>
            <a:r>
              <a:rPr lang="en-GB" sz="2400" b="1" u="sng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not</a:t>
            </a:r>
            <a:r>
              <a:rPr lang="en-GB" sz="2400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 considering selling their properties in the next two years.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B2485C-5E9B-7E9A-C84F-1F440C35EAD7}"/>
              </a:ext>
            </a:extLst>
          </p:cNvPr>
          <p:cNvSpPr txBox="1"/>
          <p:nvPr/>
        </p:nvSpPr>
        <p:spPr>
          <a:xfrm>
            <a:off x="4236586" y="3721387"/>
            <a:ext cx="7772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with </a:t>
            </a:r>
            <a:r>
              <a:rPr lang="en-GB" sz="2400" b="1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six or more properties </a:t>
            </a:r>
            <a:r>
              <a:rPr lang="en-GB" sz="2400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are </a:t>
            </a:r>
            <a:r>
              <a:rPr lang="en-GB" sz="2400" b="1" u="sng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not</a:t>
            </a:r>
            <a:r>
              <a:rPr lang="en-GB" sz="2400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 considering selling their properties in the next two years.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C227E8-34CA-481E-77C6-19F9ABEAF473}"/>
              </a:ext>
            </a:extLst>
          </p:cNvPr>
          <p:cNvSpPr txBox="1"/>
          <p:nvPr/>
        </p:nvSpPr>
        <p:spPr>
          <a:xfrm>
            <a:off x="207351" y="815450"/>
            <a:ext cx="57770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0" b="1" i="0" u="none" strike="noStrike" kern="1200" cap="none" spc="0" normalizeH="0" baseline="0" noProof="0" dirty="0">
                <a:ln>
                  <a:noFill/>
                </a:ln>
                <a:solidFill>
                  <a:srgbClr val="1AA7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 Rg" panose="02000506030000020004" charset="0"/>
              </a:rPr>
              <a:t>78%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69D04D-18F4-2228-C28F-51D0F77BBA7D}"/>
              </a:ext>
            </a:extLst>
          </p:cNvPr>
          <p:cNvSpPr txBox="1"/>
          <p:nvPr/>
        </p:nvSpPr>
        <p:spPr>
          <a:xfrm>
            <a:off x="183014" y="2543464"/>
            <a:ext cx="57770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0" b="1" i="0" u="none" strike="noStrike" kern="1200" cap="none" spc="0" normalizeH="0" baseline="0" noProof="0" dirty="0">
                <a:ln>
                  <a:noFill/>
                </a:ln>
                <a:solidFill>
                  <a:srgbClr val="1AA7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 Rg" panose="02000506030000020004" charset="0"/>
              </a:rPr>
              <a:t>80%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BF9E7-CDF2-35A2-F399-BDAB9D68DA59}"/>
              </a:ext>
            </a:extLst>
          </p:cNvPr>
          <p:cNvSpPr txBox="1"/>
          <p:nvPr/>
        </p:nvSpPr>
        <p:spPr>
          <a:xfrm>
            <a:off x="228667" y="4319001"/>
            <a:ext cx="57770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0" b="1" i="0" u="none" strike="noStrike" kern="1200" cap="none" spc="0" normalizeH="0" baseline="0" noProof="0" dirty="0">
                <a:ln>
                  <a:noFill/>
                </a:ln>
                <a:solidFill>
                  <a:srgbClr val="1AA7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 Rg" panose="02000506030000020004" charset="0"/>
              </a:rPr>
              <a:t>18%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28BC1C-CA53-04AC-493B-77033ED642E8}"/>
              </a:ext>
            </a:extLst>
          </p:cNvPr>
          <p:cNvSpPr txBox="1"/>
          <p:nvPr/>
        </p:nvSpPr>
        <p:spPr>
          <a:xfrm>
            <a:off x="4236586" y="5519329"/>
            <a:ext cx="77267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of landlords with a BTL limited company are considering </a:t>
            </a:r>
            <a:r>
              <a:rPr lang="en-GB" sz="2400" b="1" u="sng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buying more</a:t>
            </a:r>
            <a:r>
              <a:rPr lang="en-GB" sz="2400" b="1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 properties </a:t>
            </a:r>
            <a:r>
              <a:rPr lang="en-GB" sz="2400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in the next two years.</a:t>
            </a:r>
          </a:p>
        </p:txBody>
      </p:sp>
    </p:spTree>
    <p:extLst>
      <p:ext uri="{BB962C8B-B14F-4D97-AF65-F5344CB8AC3E}">
        <p14:creationId xmlns:p14="http://schemas.microsoft.com/office/powerpoint/2010/main" val="28828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3E3A7-3EF4-61F4-0A56-6A2FA7F4A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170BFD9F-3AE2-40AE-9DA0-239A2F7C4596}"/>
              </a:ext>
            </a:extLst>
          </p:cNvPr>
          <p:cNvSpPr>
            <a:spLocks noChangeAspect="1"/>
          </p:cNvSpPr>
          <p:nvPr/>
        </p:nvSpPr>
        <p:spPr>
          <a:xfrm>
            <a:off x="-1" y="-66172"/>
            <a:ext cx="12192001" cy="6924172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0" y="0"/>
                </a:moveTo>
                <a:lnTo>
                  <a:pt x="14630400" y="0"/>
                </a:lnTo>
                <a:lnTo>
                  <a:pt x="146304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" r="-963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7B3B2B-EF61-C503-3F57-3097BFCE02CA}"/>
              </a:ext>
            </a:extLst>
          </p:cNvPr>
          <p:cNvSpPr/>
          <p:nvPr/>
        </p:nvSpPr>
        <p:spPr>
          <a:xfrm>
            <a:off x="0" y="4788914"/>
            <a:ext cx="12192000" cy="2088000"/>
          </a:xfrm>
          <a:prstGeom prst="rect">
            <a:avLst/>
          </a:prstGeom>
          <a:solidFill>
            <a:srgbClr val="1AA79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8DA554-92CF-48F7-36AD-BC89D094C3AE}"/>
              </a:ext>
            </a:extLst>
          </p:cNvPr>
          <p:cNvSpPr/>
          <p:nvPr/>
        </p:nvSpPr>
        <p:spPr>
          <a:xfrm>
            <a:off x="0" y="-4624"/>
            <a:ext cx="12192000" cy="1038132"/>
          </a:xfrm>
          <a:prstGeom prst="rect">
            <a:avLst/>
          </a:prstGeom>
          <a:solidFill>
            <a:srgbClr val="003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1F7AF8-0FF5-D55E-B68D-E592E8932182}"/>
              </a:ext>
            </a:extLst>
          </p:cNvPr>
          <p:cNvSpPr txBox="1"/>
          <p:nvPr/>
        </p:nvSpPr>
        <p:spPr>
          <a:xfrm>
            <a:off x="228667" y="138342"/>
            <a:ext cx="101954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chemeClr val="bg1"/>
                </a:solidFill>
                <a:latin typeface="P22 Underground" panose="00000400000000000000" pitchFamily="2" charset="0"/>
              </a:rPr>
              <a:t>Is there a lack of awareness of SPVs?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6C6DA6-5882-2E5D-D088-7E878D35930B}"/>
              </a:ext>
            </a:extLst>
          </p:cNvPr>
          <p:cNvSpPr txBox="1"/>
          <p:nvPr/>
        </p:nvSpPr>
        <p:spPr>
          <a:xfrm>
            <a:off x="2646984" y="4357184"/>
            <a:ext cx="31830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22 Underground" panose="00000400000000000000" pitchFamily="2" charset="0"/>
                <a:ea typeface="+mn-ea"/>
                <a:cs typeface="+mn-cs"/>
              </a:rPr>
              <a:t>7%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C4C1C-2440-639C-F5D2-7AB1AEC42A9C}"/>
              </a:ext>
            </a:extLst>
          </p:cNvPr>
          <p:cNvSpPr txBox="1"/>
          <p:nvPr/>
        </p:nvSpPr>
        <p:spPr>
          <a:xfrm>
            <a:off x="512230" y="4618794"/>
            <a:ext cx="4368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charset="0"/>
              </a:rPr>
              <a:t>Only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64B766-49D1-6C41-3423-7D53ABE4D33B}"/>
              </a:ext>
            </a:extLst>
          </p:cNvPr>
          <p:cNvSpPr txBox="1"/>
          <p:nvPr/>
        </p:nvSpPr>
        <p:spPr>
          <a:xfrm>
            <a:off x="5628050" y="4858957"/>
            <a:ext cx="6344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Proxima Nova Rg" panose="02000506030000020004" charset="0"/>
              </a:rPr>
              <a:t>of landlords surveyed are structured as limited companies, despite over 53% </a:t>
            </a:r>
            <a:br>
              <a:rPr lang="en-GB" sz="2400" b="1" dirty="0">
                <a:solidFill>
                  <a:schemeClr val="bg1"/>
                </a:solidFill>
                <a:latin typeface="Proxima Nova Rg" panose="02000506030000020004" charset="0"/>
              </a:rPr>
            </a:br>
            <a:r>
              <a:rPr lang="en-GB" sz="2400" b="1" dirty="0">
                <a:solidFill>
                  <a:schemeClr val="bg1"/>
                </a:solidFill>
                <a:latin typeface="Proxima Nova Rg" panose="02000506030000020004" charset="0"/>
              </a:rPr>
              <a:t>having 3 or more properties. </a:t>
            </a:r>
          </a:p>
        </p:txBody>
      </p:sp>
    </p:spTree>
    <p:extLst>
      <p:ext uri="{BB962C8B-B14F-4D97-AF65-F5344CB8AC3E}">
        <p14:creationId xmlns:p14="http://schemas.microsoft.com/office/powerpoint/2010/main" val="121724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2FAFA5-9DC7-1C08-7149-9A9014F13B4E}"/>
              </a:ext>
            </a:extLst>
          </p:cNvPr>
          <p:cNvSpPr/>
          <p:nvPr/>
        </p:nvSpPr>
        <p:spPr>
          <a:xfrm>
            <a:off x="0" y="-4624"/>
            <a:ext cx="12192000" cy="1038132"/>
          </a:xfrm>
          <a:prstGeom prst="rect">
            <a:avLst/>
          </a:prstGeom>
          <a:solidFill>
            <a:srgbClr val="003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D6FDCC-94D8-7009-75E9-680827B21F1C}"/>
              </a:ext>
            </a:extLst>
          </p:cNvPr>
          <p:cNvSpPr txBox="1"/>
          <p:nvPr/>
        </p:nvSpPr>
        <p:spPr>
          <a:xfrm>
            <a:off x="228667" y="138342"/>
            <a:ext cx="101954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chemeClr val="bg1"/>
                </a:solidFill>
                <a:latin typeface="P22 Underground" panose="00000400000000000000" pitchFamily="2" charset="0"/>
              </a:rPr>
              <a:t>Incorporation into an SPV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6940F7-A307-4D20-01BF-D25FC99E2011}"/>
              </a:ext>
            </a:extLst>
          </p:cNvPr>
          <p:cNvSpPr txBox="1"/>
          <p:nvPr/>
        </p:nvSpPr>
        <p:spPr>
          <a:xfrm>
            <a:off x="253280" y="1256937"/>
            <a:ext cx="5938972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defRPr/>
            </a:pPr>
            <a:r>
              <a:rPr lang="en-GB" sz="2200" b="1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Exponential growth in new BTL SPVs: </a:t>
            </a:r>
          </a:p>
          <a:p>
            <a:pPr marL="342900" indent="-342900" fontAlgn="base"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GB" sz="2200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332% increase since 2016 </a:t>
            </a:r>
          </a:p>
          <a:p>
            <a:pPr marL="342900" indent="-342900" fontAlgn="base"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GB" sz="2200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401,744 BTL companies</a:t>
            </a:r>
          </a:p>
          <a:p>
            <a:pPr marL="342900" indent="-342900" fontAlgn="base"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GB" sz="2200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58% of Zephyr apps are SPVs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tabLst/>
              <a:defRPr/>
            </a:pPr>
            <a:endParaRPr lang="en-GB" sz="800" b="1" dirty="0">
              <a:solidFill>
                <a:srgbClr val="353535"/>
              </a:solidFill>
              <a:highlight>
                <a:srgbClr val="FFFFFF"/>
              </a:highlight>
              <a:latin typeface="Proxima Nova Rg" panose="0200050603000002000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tabLst/>
              <a:defRPr/>
            </a:pPr>
            <a:endParaRPr lang="en-GB" sz="800" b="1" dirty="0">
              <a:solidFill>
                <a:srgbClr val="353535"/>
              </a:solidFill>
              <a:highlight>
                <a:srgbClr val="FFFFFF"/>
              </a:highlight>
              <a:latin typeface="Proxima Nova Rg" panose="0200050603000002000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tabLst/>
              <a:defRPr/>
            </a:pPr>
            <a:r>
              <a:rPr lang="en-GB" sz="2200" b="1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Potential drawbacks: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en-GB" sz="2200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Costs e.g. legal fees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en-GB" sz="2200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CGT &amp; stamp duty when </a:t>
            </a:r>
            <a:br>
              <a:rPr lang="en-GB" sz="2200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</a:br>
            <a:r>
              <a:rPr lang="en-GB" sz="2200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transferring property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tabLst/>
              <a:defRPr/>
            </a:pPr>
            <a:endParaRPr lang="en-GB" sz="800" b="1" dirty="0">
              <a:solidFill>
                <a:srgbClr val="353535"/>
              </a:solidFill>
              <a:highlight>
                <a:srgbClr val="FFFFFF"/>
              </a:highlight>
              <a:latin typeface="Proxima Nova Rg" panose="0200050603000002000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tabLst/>
              <a:defRPr/>
            </a:pPr>
            <a:endParaRPr lang="en-GB" sz="800" b="1" dirty="0">
              <a:solidFill>
                <a:srgbClr val="353535"/>
              </a:solidFill>
              <a:highlight>
                <a:srgbClr val="FFFFFF"/>
              </a:highlight>
              <a:latin typeface="Proxima Nova Rg" panose="0200050603000002000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tabLst/>
              <a:defRPr/>
            </a:pPr>
            <a:r>
              <a:rPr lang="en-GB" sz="2200" b="1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Potential benefits: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en-GB" sz="2200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Reduced taxation position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en-GB" sz="2200" dirty="0">
                <a:solidFill>
                  <a:srgbClr val="353535"/>
                </a:solidFill>
                <a:highlight>
                  <a:srgbClr val="FFFFFF"/>
                </a:highlight>
                <a:latin typeface="Proxima Nova Rg" panose="02000506030000020004" charset="0"/>
              </a:rPr>
              <a:t>IHT planning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CA796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lang="en-GB" sz="2200" dirty="0">
              <a:solidFill>
                <a:srgbClr val="353535"/>
              </a:solidFill>
              <a:highlight>
                <a:srgbClr val="FFFFFF"/>
              </a:highlight>
              <a:latin typeface="Proxima Nova Rg" panose="020005060300000200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F4E51A-A918-D7C9-57EB-611E984F5B7C}"/>
              </a:ext>
            </a:extLst>
          </p:cNvPr>
          <p:cNvSpPr txBox="1"/>
          <p:nvPr/>
        </p:nvSpPr>
        <p:spPr>
          <a:xfrm>
            <a:off x="8109567" y="6202414"/>
            <a:ext cx="3860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Proxima Nova Rg" panose="02000506030000020004" charset="0"/>
              </a:rPr>
              <a:t>Source: Hamptons / Companies House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BD46B2A-8202-085C-4D7B-4C493B81EF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635832"/>
              </p:ext>
            </p:extLst>
          </p:nvPr>
        </p:nvGraphicFramePr>
        <p:xfrm>
          <a:off x="5566611" y="1418298"/>
          <a:ext cx="6264256" cy="4566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09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FDEC3E96-4CCC-2EB8-71F4-D94E253C1E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86"/>
          <a:stretch/>
        </p:blipFill>
        <p:spPr bwMode="auto">
          <a:xfrm>
            <a:off x="0" y="-1"/>
            <a:ext cx="1220086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56D5181-B22D-BE92-331D-475302271390}"/>
              </a:ext>
            </a:extLst>
          </p:cNvPr>
          <p:cNvSpPr/>
          <p:nvPr/>
        </p:nvSpPr>
        <p:spPr>
          <a:xfrm>
            <a:off x="0" y="2964046"/>
            <a:ext cx="12200861" cy="2288438"/>
          </a:xfrm>
          <a:prstGeom prst="rect">
            <a:avLst/>
          </a:prstGeom>
          <a:solidFill>
            <a:srgbClr val="00373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AutoShape 4" descr="Blog The outlook for houses of multiple occupation hero">
            <a:extLst>
              <a:ext uri="{FF2B5EF4-FFF2-40B4-BE49-F238E27FC236}">
                <a16:creationId xmlns:a16="http://schemas.microsoft.com/office/drawing/2014/main" id="{EC7CA3F8-B802-5739-1557-4CF0811836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52461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94B563-744D-AF68-031C-12403A7D1FE5}"/>
              </a:ext>
            </a:extLst>
          </p:cNvPr>
          <p:cNvSpPr txBox="1"/>
          <p:nvPr/>
        </p:nvSpPr>
        <p:spPr>
          <a:xfrm>
            <a:off x="6271434" y="3134534"/>
            <a:ext cx="5657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buClr>
                <a:srgbClr val="20A795"/>
              </a:buClr>
              <a:buSzTx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Proxima Nova Rg" panose="02000506030000020004" pitchFamily="50" charset="0"/>
              </a:rPr>
              <a:t>HMOs could mean: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xima Nova Rg" panose="02000506030000020004" pitchFamily="50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buClr>
                <a:srgbClr val="20A79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Rg" panose="02000506030000020004" pitchFamily="50" charset="0"/>
              </a:rPr>
              <a:t>Higher yields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buClr>
                <a:srgbClr val="20A79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Rg" panose="02000506030000020004" pitchFamily="50" charset="0"/>
              </a:rPr>
              <a:t>Higher borrowing capacity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buClr>
                <a:srgbClr val="20A79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Rg" panose="02000506030000020004" pitchFamily="50" charset="0"/>
              </a:rPr>
              <a:t>Smaller deposit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buClr>
                <a:srgbClr val="20A79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Rg" panose="02000506030000020004" pitchFamily="50" charset="0"/>
              </a:rPr>
              <a:t>Reduced rental voids</a:t>
            </a:r>
            <a:endParaRPr lang="en-GB" sz="2400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0119E6-47B9-4245-C90F-B26754796DAC}"/>
              </a:ext>
            </a:extLst>
          </p:cNvPr>
          <p:cNvCxnSpPr>
            <a:cxnSpLocks/>
          </p:cNvCxnSpPr>
          <p:nvPr/>
        </p:nvCxnSpPr>
        <p:spPr>
          <a:xfrm>
            <a:off x="5906509" y="3208992"/>
            <a:ext cx="0" cy="176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E3E961C-ABD1-45C5-ADA9-565F76E7F893}"/>
              </a:ext>
            </a:extLst>
          </p:cNvPr>
          <p:cNvSpPr txBox="1"/>
          <p:nvPr/>
        </p:nvSpPr>
        <p:spPr>
          <a:xfrm>
            <a:off x="285787" y="3223503"/>
            <a:ext cx="5076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P22 Underground" panose="00000400000000000000" pitchFamily="2" charset="0"/>
              </a:rPr>
              <a:t>In another DPS survey, only 1% of landlords said they had an HMO, but…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ACFAEA-652D-ACD0-91C2-C8066DBAA7EE}"/>
              </a:ext>
            </a:extLst>
          </p:cNvPr>
          <p:cNvSpPr/>
          <p:nvPr/>
        </p:nvSpPr>
        <p:spPr>
          <a:xfrm>
            <a:off x="0" y="-4624"/>
            <a:ext cx="12192000" cy="1038132"/>
          </a:xfrm>
          <a:prstGeom prst="rect">
            <a:avLst/>
          </a:prstGeom>
          <a:solidFill>
            <a:srgbClr val="00373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F58A85-2008-AF21-672A-54EDC1E1A1EE}"/>
              </a:ext>
            </a:extLst>
          </p:cNvPr>
          <p:cNvSpPr txBox="1"/>
          <p:nvPr/>
        </p:nvSpPr>
        <p:spPr>
          <a:xfrm>
            <a:off x="285787" y="175888"/>
            <a:ext cx="119150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chemeClr val="bg1"/>
                </a:solidFill>
                <a:latin typeface="P22 Underground" panose="00000400000000000000" pitchFamily="2" charset="0"/>
                <a:ea typeface="Times New Roman" panose="02020603050405020304" pitchFamily="18" charset="0"/>
              </a:rPr>
              <a:t>Another opportunity…</a:t>
            </a:r>
            <a:endParaRPr lang="en-GB" sz="3800" b="1" dirty="0">
              <a:solidFill>
                <a:schemeClr val="bg1"/>
              </a:solidFill>
              <a:latin typeface="P22 Undergrou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403217-9854-41A1-48AB-EA9946A55A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FC1FA71-88D0-65C8-CE65-EC533D21E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473"/>
          <a:stretch/>
        </p:blipFill>
        <p:spPr bwMode="auto">
          <a:xfrm>
            <a:off x="6382098" y="1578616"/>
            <a:ext cx="5461738" cy="2921693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house with solar panels on the roof&#10;&#10;Description automatically generated">
            <a:extLst>
              <a:ext uri="{FF2B5EF4-FFF2-40B4-BE49-F238E27FC236}">
                <a16:creationId xmlns:a16="http://schemas.microsoft.com/office/drawing/2014/main" id="{F7312438-20AF-864E-CFE0-1D3EFD47EE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67" b="7489"/>
          <a:stretch/>
        </p:blipFill>
        <p:spPr>
          <a:xfrm>
            <a:off x="353326" y="1578616"/>
            <a:ext cx="5429620" cy="2921693"/>
          </a:xfrm>
          <a:prstGeom prst="rect">
            <a:avLst/>
          </a:prstGeom>
          <a:effectLst>
            <a:glow rad="101600">
              <a:srgbClr val="000000">
                <a:alpha val="60000"/>
              </a:srgbClr>
            </a:glo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3B621-70C4-F4DC-E0D5-7315EC68C484}"/>
              </a:ext>
            </a:extLst>
          </p:cNvPr>
          <p:cNvSpPr/>
          <p:nvPr/>
        </p:nvSpPr>
        <p:spPr>
          <a:xfrm>
            <a:off x="340626" y="3731895"/>
            <a:ext cx="5442320" cy="542925"/>
          </a:xfrm>
          <a:prstGeom prst="rect">
            <a:avLst/>
          </a:prstGeom>
          <a:solidFill>
            <a:srgbClr val="20A79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0000"/>
                </a:solidFill>
                <a:latin typeface="P22 Underground" panose="00000400000000000000" pitchFamily="2" charset="0"/>
              </a:rPr>
              <a:t>Standard Property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341872-4BD9-853B-873D-43B5B9E22B7B}"/>
              </a:ext>
            </a:extLst>
          </p:cNvPr>
          <p:cNvSpPr/>
          <p:nvPr/>
        </p:nvSpPr>
        <p:spPr>
          <a:xfrm>
            <a:off x="6401516" y="3731895"/>
            <a:ext cx="5445679" cy="542925"/>
          </a:xfrm>
          <a:prstGeom prst="rect">
            <a:avLst/>
          </a:prstGeom>
          <a:solidFill>
            <a:srgbClr val="20A79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0000"/>
                </a:solidFill>
                <a:latin typeface="P22 Underground" panose="00000400000000000000" pitchFamily="2" charset="0"/>
              </a:rPr>
              <a:t>HMO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2334C1-729F-2573-6C15-93DC2531FAB5}"/>
              </a:ext>
            </a:extLst>
          </p:cNvPr>
          <p:cNvSpPr/>
          <p:nvPr/>
        </p:nvSpPr>
        <p:spPr>
          <a:xfrm>
            <a:off x="352957" y="4689231"/>
            <a:ext cx="5410200" cy="1347714"/>
          </a:xfrm>
          <a:prstGeom prst="rect">
            <a:avLst/>
          </a:prstGeom>
          <a:solidFill>
            <a:srgbClr val="00373A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latin typeface="Proxima Nova Rg" panose="02000506030000020004" pitchFamily="50" charset="0"/>
              </a:rPr>
              <a:t>Value £575,000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latin typeface="Proxima Nova Rg" panose="02000506030000020004" pitchFamily="50" charset="0"/>
              </a:rPr>
              <a:t>Standard AST Rental Value £1,850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latin typeface="Proxima Nova Rg" panose="02000506030000020004" pitchFamily="50" charset="0"/>
              </a:rPr>
              <a:t>Personal @ 5.59% 5 year fixed £283,670 = 49% LTV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latin typeface="Proxima Nova Rg" panose="02000506030000020004" pitchFamily="50" charset="0"/>
              </a:rPr>
              <a:t>SPV @ 5.59% 5 year fixed  £317,710 = 55% LTV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A2562-48F7-85D4-972D-0604944569B9}"/>
              </a:ext>
            </a:extLst>
          </p:cNvPr>
          <p:cNvSpPr/>
          <p:nvPr/>
        </p:nvSpPr>
        <p:spPr>
          <a:xfrm>
            <a:off x="6382097" y="4689231"/>
            <a:ext cx="5445679" cy="1347714"/>
          </a:xfrm>
          <a:prstGeom prst="rect">
            <a:avLst/>
          </a:prstGeom>
          <a:solidFill>
            <a:srgbClr val="00373A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latin typeface="Proxima Nova Rg" panose="02000506030000020004" pitchFamily="50" charset="0"/>
              </a:rPr>
              <a:t>Value £575,000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latin typeface="Proxima Nova Rg" panose="02000506030000020004" pitchFamily="50" charset="0"/>
              </a:rPr>
              <a:t>HMO AST Rental Value £2,500 (£625 per room)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latin typeface="Proxima Nova Rg" panose="02000506030000020004" pitchFamily="50" charset="0"/>
              </a:rPr>
              <a:t>Personal @ 5.59% 5 year fixed £346,240 = 60% LTV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latin typeface="Proxima Nova Rg" panose="02000506030000020004" pitchFamily="50" charset="0"/>
              </a:rPr>
              <a:t>SPV @ 5.59% 5 year fixed  £397,535 = 69% LTV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E3C26B-8775-FCB2-E60E-7805DC482F18}"/>
              </a:ext>
            </a:extLst>
          </p:cNvPr>
          <p:cNvSpPr/>
          <p:nvPr/>
        </p:nvSpPr>
        <p:spPr>
          <a:xfrm>
            <a:off x="0" y="-4624"/>
            <a:ext cx="12192000" cy="1038132"/>
          </a:xfrm>
          <a:prstGeom prst="rect">
            <a:avLst/>
          </a:prstGeom>
          <a:solidFill>
            <a:srgbClr val="003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0E0B0C-5441-CE2E-B6FE-60071E1C47C6}"/>
              </a:ext>
            </a:extLst>
          </p:cNvPr>
          <p:cNvSpPr txBox="1"/>
          <p:nvPr/>
        </p:nvSpPr>
        <p:spPr>
          <a:xfrm>
            <a:off x="285787" y="175888"/>
            <a:ext cx="119150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chemeClr val="bg1"/>
                </a:solidFill>
                <a:latin typeface="P22 Underground" panose="00000400000000000000" pitchFamily="2" charset="0"/>
                <a:ea typeface="Times New Roman" panose="02020603050405020304" pitchFamily="18" charset="0"/>
              </a:rPr>
              <a:t>D</a:t>
            </a:r>
            <a:r>
              <a:rPr lang="en-GB" sz="3800" b="1" dirty="0">
                <a:solidFill>
                  <a:schemeClr val="bg1"/>
                </a:solidFill>
                <a:effectLst/>
                <a:latin typeface="P22 Underground" panose="00000400000000000000" pitchFamily="2" charset="0"/>
                <a:ea typeface="Times New Roman" panose="02020603050405020304" pitchFamily="18" charset="0"/>
              </a:rPr>
              <a:t>iversifying portfolios to include HMOs</a:t>
            </a:r>
            <a:endParaRPr lang="en-GB" sz="3800" b="1" dirty="0">
              <a:solidFill>
                <a:schemeClr val="bg1"/>
              </a:solidFill>
              <a:latin typeface="P22 Undergrou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99CEB3A6-D4ED-9188-5B81-E3954C2E82B4}"/>
              </a:ext>
            </a:extLst>
          </p:cNvPr>
          <p:cNvSpPr>
            <a:spLocks noChangeAspect="1"/>
          </p:cNvSpPr>
          <p:nvPr/>
        </p:nvSpPr>
        <p:spPr>
          <a:xfrm flipH="1"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7983200" h="7507927">
                <a:moveTo>
                  <a:pt x="0" y="0"/>
                </a:moveTo>
                <a:lnTo>
                  <a:pt x="17983200" y="0"/>
                </a:lnTo>
                <a:lnTo>
                  <a:pt x="17983200" y="7507928"/>
                </a:lnTo>
                <a:lnTo>
                  <a:pt x="0" y="75079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23" t="-10293" r="1" b="-5728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A76C80-EFC9-6C8A-45E9-638FDDED9B65}"/>
              </a:ext>
            </a:extLst>
          </p:cNvPr>
          <p:cNvSpPr/>
          <p:nvPr/>
        </p:nvSpPr>
        <p:spPr>
          <a:xfrm>
            <a:off x="-38101" y="4338081"/>
            <a:ext cx="12230100" cy="2556000"/>
          </a:xfrm>
          <a:prstGeom prst="rect">
            <a:avLst/>
          </a:prstGeom>
          <a:solidFill>
            <a:srgbClr val="012C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000000"/>
              </a:solidFill>
              <a:latin typeface="P22 Underground" panose="000004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7E4566AF-FA90-4081-6C08-DA3EF21F1CF3}"/>
              </a:ext>
            </a:extLst>
          </p:cNvPr>
          <p:cNvSpPr txBox="1"/>
          <p:nvPr/>
        </p:nvSpPr>
        <p:spPr>
          <a:xfrm>
            <a:off x="-38101" y="4423695"/>
            <a:ext cx="11941342" cy="2344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0591" lvl="1" indent="-45720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latin typeface="Proxima Nova Rg" panose="02000506030000020004" charset="0"/>
              </a:rPr>
              <a:t>One lender: save time and effort for you and your clients</a:t>
            </a:r>
          </a:p>
          <a:p>
            <a:pPr marL="910591" lvl="1" indent="-45720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No limit on total portfolio loan amount </a:t>
            </a:r>
          </a:p>
          <a:p>
            <a:pPr marL="910591" lvl="1" indent="-457200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Only one £200 app fee across all properties</a:t>
            </a:r>
          </a:p>
          <a:p>
            <a:pPr marL="910591" lvl="1" indent="-45720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Proxima Nova Rg" panose="02000506030000020004" charset="0"/>
              </a:rPr>
              <a:t>Background portfolio stress testing at 100% of mortgage payments</a:t>
            </a:r>
            <a:endParaRPr lang="en-US" sz="2400" dirty="0">
              <a:solidFill>
                <a:schemeClr val="bg1"/>
              </a:solidFill>
              <a:latin typeface="Proxima Nova Rg" panose="02000506030000020004" charset="0"/>
              <a:ea typeface="Proxima Nova"/>
              <a:cs typeface="Proxima Nova"/>
              <a:sym typeface="Proxima Nova"/>
            </a:endParaRPr>
          </a:p>
          <a:p>
            <a:pPr marL="910591" lvl="1" indent="-457200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One dedicated underwriter </a:t>
            </a:r>
          </a:p>
          <a:p>
            <a:pPr marL="910591" lvl="1" indent="-457200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Bespoke broker service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31049-FBF8-809C-CF6E-22F3ABFCD995}"/>
              </a:ext>
            </a:extLst>
          </p:cNvPr>
          <p:cNvSpPr txBox="1"/>
          <p:nvPr/>
        </p:nvSpPr>
        <p:spPr>
          <a:xfrm>
            <a:off x="327411" y="0"/>
            <a:ext cx="11639625" cy="1559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719"/>
              </a:lnSpc>
            </a:pP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22 Underground" panose="00000400000000000000" pitchFamily="2" charset="0"/>
                <a:ea typeface="Proxima Nova Bold"/>
                <a:cs typeface="Proxima Nova Bold"/>
                <a:sym typeface="Proxima Nova Bold"/>
              </a:rPr>
              <a:t>The Sky’s the Limit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D2BD09-6590-79A4-50DF-14885C7F6541}"/>
              </a:ext>
            </a:extLst>
          </p:cNvPr>
          <p:cNvSpPr txBox="1"/>
          <p:nvPr/>
        </p:nvSpPr>
        <p:spPr>
          <a:xfrm>
            <a:off x="348676" y="1172638"/>
            <a:ext cx="11306125" cy="824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3750" b="1" dirty="0">
                <a:solidFill>
                  <a:srgbClr val="FFFFFF"/>
                </a:solidFill>
                <a:latin typeface="P22 Underground" panose="00000400000000000000" pitchFamily="2" charset="0"/>
                <a:ea typeface="Canva Sans Bold"/>
                <a:cs typeface="Canva Sans Bold"/>
                <a:sym typeface="Canva Sans Bold"/>
              </a:rPr>
              <a:t>with our BTL portfolio service</a:t>
            </a:r>
          </a:p>
        </p:txBody>
      </p:sp>
    </p:spTree>
    <p:extLst>
      <p:ext uri="{BB962C8B-B14F-4D97-AF65-F5344CB8AC3E}">
        <p14:creationId xmlns:p14="http://schemas.microsoft.com/office/powerpoint/2010/main" val="160847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A8607821B86418C9C04EA5BBFF683" ma:contentTypeVersion="14" ma:contentTypeDescription="Create a new document." ma:contentTypeScope="" ma:versionID="4708f201b0895e61bb6156ed06a97e32">
  <xsd:schema xmlns:xsd="http://www.w3.org/2001/XMLSchema" xmlns:xs="http://www.w3.org/2001/XMLSchema" xmlns:p="http://schemas.microsoft.com/office/2006/metadata/properties" xmlns:ns2="ce698ae2-88f9-4e6d-851d-cb5a08365591" xmlns:ns3="b17461ae-d976-4548-9942-08c4608f6528" targetNamespace="http://schemas.microsoft.com/office/2006/metadata/properties" ma:root="true" ma:fieldsID="cf56b6dd4c5422b30c8fa1332e377f4d" ns2:_="" ns3:_="">
    <xsd:import namespace="ce698ae2-88f9-4e6d-851d-cb5a08365591"/>
    <xsd:import namespace="b17461ae-d976-4548-9942-08c4608f65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98ae2-88f9-4e6d-851d-cb5a083655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60f3bc9-c257-471f-b3b9-3c0d41bea1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461ae-d976-4548-9942-08c4608f652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f1e6c2c-25e0-4b85-8f18-972abd7d708f}" ma:internalName="TaxCatchAll" ma:showField="CatchAllData" ma:web="b17461ae-d976-4548-9942-08c4608f65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7461ae-d976-4548-9942-08c4608f6528" xsi:nil="true"/>
    <lcf76f155ced4ddcb4097134ff3c332f xmlns="ce698ae2-88f9-4e6d-851d-cb5a0836559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4C8C4F-D786-4BA2-83A0-999655E40B82}"/>
</file>

<file path=customXml/itemProps2.xml><?xml version="1.0" encoding="utf-8"?>
<ds:datastoreItem xmlns:ds="http://schemas.openxmlformats.org/officeDocument/2006/customXml" ds:itemID="{620ABB93-E3B3-4444-836C-ED0D5CEFAB0D}"/>
</file>

<file path=customXml/itemProps3.xml><?xml version="1.0" encoding="utf-8"?>
<ds:datastoreItem xmlns:ds="http://schemas.openxmlformats.org/officeDocument/2006/customXml" ds:itemID="{7D8168CA-F59E-4BE6-8051-E5CC6D98C560}"/>
</file>

<file path=docMetadata/LabelInfo.xml><?xml version="1.0" encoding="utf-8"?>
<clbl:labelList xmlns:clbl="http://schemas.microsoft.com/office/2020/mipLabelMetadata">
  <clbl:label id="{3f1b6f0c-3a11-45de-a302-7fe97b0d9a64}" enabled="0" method="" siteId="{3f1b6f0c-3a11-45de-a302-7fe97b0d9a6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25264</TotalTime>
  <Words>582</Words>
  <Application>Microsoft Office PowerPoint</Application>
  <PresentationFormat>Widescreen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Arial</vt:lpstr>
      <vt:lpstr>Wingdings</vt:lpstr>
      <vt:lpstr>Proxima Nova Rg</vt:lpstr>
      <vt:lpstr>P22 Underground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Zephyr Homeloans</dc:title>
  <dc:creator>Mark Rookyard</dc:creator>
  <cp:lastModifiedBy>Jonathan Hydes</cp:lastModifiedBy>
  <cp:revision>303</cp:revision>
  <dcterms:created xsi:type="dcterms:W3CDTF">2021-09-15T12:14:22Z</dcterms:created>
  <dcterms:modified xsi:type="dcterms:W3CDTF">2025-10-08T15:11:31Z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0x010100CC9A8607821B86418C9C04EA5BBFF683</vt:lpwstr>
  </property>
</Properties>
</file>